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6" r:id="rId4"/>
  </p:sldMasterIdLst>
  <p:notesMasterIdLst>
    <p:notesMasterId r:id="rId85"/>
  </p:notesMasterIdLst>
  <p:sldIdLst>
    <p:sldId id="256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3" r:id="rId15"/>
    <p:sldId id="274" r:id="rId16"/>
    <p:sldId id="275" r:id="rId17"/>
    <p:sldId id="276" r:id="rId18"/>
    <p:sldId id="277" r:id="rId19"/>
    <p:sldId id="278" r:id="rId20"/>
    <p:sldId id="279" r:id="rId21"/>
    <p:sldId id="280" r:id="rId22"/>
    <p:sldId id="281" r:id="rId23"/>
    <p:sldId id="282" r:id="rId24"/>
    <p:sldId id="283" r:id="rId25"/>
    <p:sldId id="284" r:id="rId26"/>
    <p:sldId id="285" r:id="rId27"/>
    <p:sldId id="286" r:id="rId28"/>
    <p:sldId id="287" r:id="rId29"/>
    <p:sldId id="288" r:id="rId30"/>
    <p:sldId id="289" r:id="rId31"/>
    <p:sldId id="290" r:id="rId32"/>
    <p:sldId id="291" r:id="rId33"/>
    <p:sldId id="292" r:id="rId34"/>
    <p:sldId id="298" r:id="rId35"/>
    <p:sldId id="299" r:id="rId36"/>
    <p:sldId id="300" r:id="rId37"/>
    <p:sldId id="304" r:id="rId38"/>
    <p:sldId id="305" r:id="rId39"/>
    <p:sldId id="306" r:id="rId40"/>
    <p:sldId id="307" r:id="rId41"/>
    <p:sldId id="308" r:id="rId42"/>
    <p:sldId id="309" r:id="rId43"/>
    <p:sldId id="310" r:id="rId44"/>
    <p:sldId id="311" r:id="rId45"/>
    <p:sldId id="312" r:id="rId46"/>
    <p:sldId id="313" r:id="rId47"/>
    <p:sldId id="314" r:id="rId48"/>
    <p:sldId id="315" r:id="rId49"/>
    <p:sldId id="316" r:id="rId50"/>
    <p:sldId id="318" r:id="rId51"/>
    <p:sldId id="319" r:id="rId52"/>
    <p:sldId id="320" r:id="rId53"/>
    <p:sldId id="321" r:id="rId54"/>
    <p:sldId id="322" r:id="rId55"/>
    <p:sldId id="323" r:id="rId56"/>
    <p:sldId id="324" r:id="rId57"/>
    <p:sldId id="325" r:id="rId58"/>
    <p:sldId id="326" r:id="rId59"/>
    <p:sldId id="327" r:id="rId60"/>
    <p:sldId id="328" r:id="rId61"/>
    <p:sldId id="329" r:id="rId62"/>
    <p:sldId id="330" r:id="rId63"/>
    <p:sldId id="331" r:id="rId64"/>
    <p:sldId id="332" r:id="rId65"/>
    <p:sldId id="333" r:id="rId66"/>
    <p:sldId id="334" r:id="rId67"/>
    <p:sldId id="335" r:id="rId68"/>
    <p:sldId id="336" r:id="rId69"/>
    <p:sldId id="337" r:id="rId70"/>
    <p:sldId id="338" r:id="rId71"/>
    <p:sldId id="339" r:id="rId72"/>
    <p:sldId id="340" r:id="rId73"/>
    <p:sldId id="341" r:id="rId74"/>
    <p:sldId id="342" r:id="rId75"/>
    <p:sldId id="425" r:id="rId76"/>
    <p:sldId id="426" r:id="rId77"/>
    <p:sldId id="427" r:id="rId78"/>
    <p:sldId id="428" r:id="rId79"/>
    <p:sldId id="429" r:id="rId80"/>
    <p:sldId id="430" r:id="rId81"/>
    <p:sldId id="431" r:id="rId82"/>
    <p:sldId id="436" r:id="rId83"/>
    <p:sldId id="437" r:id="rId84"/>
  </p:sldIdLst>
  <p:sldSz cx="9144000" cy="5143500" type="screen16x9"/>
  <p:notesSz cx="6858000" cy="9144000"/>
  <p:embeddedFontLst>
    <p:embeddedFont>
      <p:font typeface="Roboto Mono" panose="00000009000000000000" pitchFamily="49" charset="0"/>
      <p:regular r:id="rId86"/>
      <p:bold r:id="rId87"/>
      <p:italic r:id="rId88"/>
      <p:boldItalic r:id="rId8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170538B-42C2-D17E-E202-B8710418FC89}" v="131" dt="2024-04-09T00:34:09.99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84" Type="http://schemas.openxmlformats.org/officeDocument/2006/relationships/slide" Target="slides/slide80.xml"/><Relationship Id="rId89" Type="http://schemas.openxmlformats.org/officeDocument/2006/relationships/font" Target="fonts/font4.fntdata"/><Relationship Id="rId16" Type="http://schemas.openxmlformats.org/officeDocument/2006/relationships/slide" Target="slides/slide12.xml"/><Relationship Id="rId11" Type="http://schemas.openxmlformats.org/officeDocument/2006/relationships/slide" Target="slides/slide7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74" Type="http://schemas.openxmlformats.org/officeDocument/2006/relationships/slide" Target="slides/slide70.xml"/><Relationship Id="rId79" Type="http://schemas.openxmlformats.org/officeDocument/2006/relationships/slide" Target="slides/slide75.xml"/><Relationship Id="rId5" Type="http://schemas.openxmlformats.org/officeDocument/2006/relationships/slide" Target="slides/slide1.xml"/><Relationship Id="rId90" Type="http://schemas.openxmlformats.org/officeDocument/2006/relationships/presProps" Target="presProps.xml"/><Relationship Id="rId95" Type="http://schemas.microsoft.com/office/2015/10/relationships/revisionInfo" Target="revisionInfo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80" Type="http://schemas.openxmlformats.org/officeDocument/2006/relationships/slide" Target="slides/slide76.xml"/><Relationship Id="rId85" Type="http://schemas.openxmlformats.org/officeDocument/2006/relationships/notesMaster" Target="notesMasters/notesMaster1.xml"/><Relationship Id="rId93" Type="http://schemas.openxmlformats.org/officeDocument/2006/relationships/tableStyles" Target="tableStyle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slide" Target="slides/slide66.xml"/><Relationship Id="rId75" Type="http://schemas.openxmlformats.org/officeDocument/2006/relationships/slide" Target="slides/slide71.xml"/><Relationship Id="rId83" Type="http://schemas.openxmlformats.org/officeDocument/2006/relationships/slide" Target="slides/slide79.xml"/><Relationship Id="rId88" Type="http://schemas.openxmlformats.org/officeDocument/2006/relationships/font" Target="fonts/font3.fntdata"/><Relationship Id="rId91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slide" Target="slides/slide69.xml"/><Relationship Id="rId78" Type="http://schemas.openxmlformats.org/officeDocument/2006/relationships/slide" Target="slides/slide74.xml"/><Relationship Id="rId81" Type="http://schemas.openxmlformats.org/officeDocument/2006/relationships/slide" Target="slides/slide77.xml"/><Relationship Id="rId86" Type="http://schemas.openxmlformats.org/officeDocument/2006/relationships/font" Target="fonts/font1.fntdata"/><Relationship Id="rId94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slide" Target="slides/slide72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92" Type="http://schemas.openxmlformats.org/officeDocument/2006/relationships/theme" Target="theme/theme1.xml"/><Relationship Id="rId2" Type="http://schemas.openxmlformats.org/officeDocument/2006/relationships/customXml" Target="../customXml/item2.xml"/><Relationship Id="rId29" Type="http://schemas.openxmlformats.org/officeDocument/2006/relationships/slide" Target="slides/slide25.xml"/><Relationship Id="rId24" Type="http://schemas.openxmlformats.org/officeDocument/2006/relationships/slide" Target="slides/slide20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66" Type="http://schemas.openxmlformats.org/officeDocument/2006/relationships/slide" Target="slides/slide62.xml"/><Relationship Id="rId87" Type="http://schemas.openxmlformats.org/officeDocument/2006/relationships/font" Target="fonts/font2.fntdata"/><Relationship Id="rId61" Type="http://schemas.openxmlformats.org/officeDocument/2006/relationships/slide" Target="slides/slide57.xml"/><Relationship Id="rId82" Type="http://schemas.openxmlformats.org/officeDocument/2006/relationships/slide" Target="slides/slide78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56" Type="http://schemas.openxmlformats.org/officeDocument/2006/relationships/slide" Target="slides/slide52.xml"/><Relationship Id="rId77" Type="http://schemas.openxmlformats.org/officeDocument/2006/relationships/slide" Target="slides/slide7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afer, Ethan H CPT" userId="S::ethan.shafer@westpoint.edu::505e747c-87be-44c0-94c2-fc4c31a873c1" providerId="AD" clId="Web-{E170538B-42C2-D17E-E202-B8710418FC89}"/>
    <pc:docChg chg="delSld modSld">
      <pc:chgData name="Shafer, Ethan H CPT" userId="S::ethan.shafer@westpoint.edu::505e747c-87be-44c0-94c2-fc4c31a873c1" providerId="AD" clId="Web-{E170538B-42C2-D17E-E202-B8710418FC89}" dt="2024-04-09T00:34:09.992" v="120"/>
      <pc:docMkLst>
        <pc:docMk/>
      </pc:docMkLst>
      <pc:sldChg chg="addSp modSp">
        <pc:chgData name="Shafer, Ethan H CPT" userId="S::ethan.shafer@westpoint.edu::505e747c-87be-44c0-94c2-fc4c31a873c1" providerId="AD" clId="Web-{E170538B-42C2-D17E-E202-B8710418FC89}" dt="2024-04-09T00:21:31.564" v="20" actId="20577"/>
        <pc:sldMkLst>
          <pc:docMk/>
          <pc:sldMk cId="0" sldId="256"/>
        </pc:sldMkLst>
        <pc:spChg chg="add mod">
          <ac:chgData name="Shafer, Ethan H CPT" userId="S::ethan.shafer@westpoint.edu::505e747c-87be-44c0-94c2-fc4c31a873c1" providerId="AD" clId="Web-{E170538B-42C2-D17E-E202-B8710418FC89}" dt="2024-04-09T00:21:31.564" v="20" actId="20577"/>
          <ac:spMkLst>
            <pc:docMk/>
            <pc:sldMk cId="0" sldId="256"/>
            <ac:spMk id="2" creationId="{2325C4B8-FDE5-C736-07CB-CEDB4A4D8A8B}"/>
          </ac:spMkLst>
        </pc:spChg>
        <pc:spChg chg="mod">
          <ac:chgData name="Shafer, Ethan H CPT" userId="S::ethan.shafer@westpoint.edu::505e747c-87be-44c0-94c2-fc4c31a873c1" providerId="AD" clId="Web-{E170538B-42C2-D17E-E202-B8710418FC89}" dt="2024-04-09T00:20:09.578" v="6" actId="1076"/>
          <ac:spMkLst>
            <pc:docMk/>
            <pc:sldMk cId="0" sldId="256"/>
            <ac:spMk id="54" creationId="{00000000-0000-0000-0000-000000000000}"/>
          </ac:spMkLst>
        </pc:spChg>
        <pc:spChg chg="mod">
          <ac:chgData name="Shafer, Ethan H CPT" userId="S::ethan.shafer@westpoint.edu::505e747c-87be-44c0-94c2-fc4c31a873c1" providerId="AD" clId="Web-{E170538B-42C2-D17E-E202-B8710418FC89}" dt="2024-04-09T00:20:05.578" v="2" actId="20577"/>
          <ac:spMkLst>
            <pc:docMk/>
            <pc:sldMk cId="0" sldId="256"/>
            <ac:spMk id="55" creationId="{00000000-0000-0000-0000-000000000000}"/>
          </ac:spMkLst>
        </pc:spChg>
      </pc:sldChg>
      <pc:sldChg chg="del">
        <pc:chgData name="Shafer, Ethan H CPT" userId="S::ethan.shafer@westpoint.edu::505e747c-87be-44c0-94c2-fc4c31a873c1" providerId="AD" clId="Web-{E170538B-42C2-D17E-E202-B8710418FC89}" dt="2024-04-09T00:21:44.112" v="22"/>
        <pc:sldMkLst>
          <pc:docMk/>
          <pc:sldMk cId="0" sldId="257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21:44.096" v="21"/>
        <pc:sldMkLst>
          <pc:docMk/>
          <pc:sldMk cId="0" sldId="258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21:46.737" v="23"/>
        <pc:sldMkLst>
          <pc:docMk/>
          <pc:sldMk cId="0" sldId="259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22:18.347" v="24"/>
        <pc:sldMkLst>
          <pc:docMk/>
          <pc:sldMk cId="0" sldId="271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22:34.847" v="25"/>
        <pc:sldMkLst>
          <pc:docMk/>
          <pc:sldMk cId="0" sldId="272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22:46.566" v="26"/>
        <pc:sldMkLst>
          <pc:docMk/>
          <pc:sldMk cId="0" sldId="293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22:47.316" v="27"/>
        <pc:sldMkLst>
          <pc:docMk/>
          <pc:sldMk cId="0" sldId="294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22:50.442" v="28"/>
        <pc:sldMkLst>
          <pc:docMk/>
          <pc:sldMk cId="0" sldId="295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22:51.707" v="29"/>
        <pc:sldMkLst>
          <pc:docMk/>
          <pc:sldMk cId="0" sldId="296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22:52.160" v="30"/>
        <pc:sldMkLst>
          <pc:docMk/>
          <pc:sldMk cId="0" sldId="297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24:01.881" v="31"/>
        <pc:sldMkLst>
          <pc:docMk/>
          <pc:sldMk cId="0" sldId="301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24:02.506" v="32"/>
        <pc:sldMkLst>
          <pc:docMk/>
          <pc:sldMk cId="0" sldId="302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24:03.194" v="33"/>
        <pc:sldMkLst>
          <pc:docMk/>
          <pc:sldMk cId="0" sldId="303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26:13.650" v="34"/>
        <pc:sldMkLst>
          <pc:docMk/>
          <pc:sldMk cId="0" sldId="317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2:48.614" v="73"/>
        <pc:sldMkLst>
          <pc:docMk/>
          <pc:sldMk cId="0" sldId="343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2:48.614" v="72"/>
        <pc:sldMkLst>
          <pc:docMk/>
          <pc:sldMk cId="0" sldId="344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2:48.614" v="71"/>
        <pc:sldMkLst>
          <pc:docMk/>
          <pc:sldMk cId="0" sldId="345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2:48.599" v="70"/>
        <pc:sldMkLst>
          <pc:docMk/>
          <pc:sldMk cId="0" sldId="346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2:48.599" v="69"/>
        <pc:sldMkLst>
          <pc:docMk/>
          <pc:sldMk cId="0" sldId="347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2:48.599" v="68"/>
        <pc:sldMkLst>
          <pc:docMk/>
          <pc:sldMk cId="0" sldId="348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2:48.599" v="67"/>
        <pc:sldMkLst>
          <pc:docMk/>
          <pc:sldMk cId="0" sldId="349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2:48.599" v="66"/>
        <pc:sldMkLst>
          <pc:docMk/>
          <pc:sldMk cId="0" sldId="350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2:48.599" v="65"/>
        <pc:sldMkLst>
          <pc:docMk/>
          <pc:sldMk cId="0" sldId="351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2:48.599" v="64"/>
        <pc:sldMkLst>
          <pc:docMk/>
          <pc:sldMk cId="0" sldId="352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2:48.599" v="63"/>
        <pc:sldMkLst>
          <pc:docMk/>
          <pc:sldMk cId="0" sldId="353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2:48.599" v="62"/>
        <pc:sldMkLst>
          <pc:docMk/>
          <pc:sldMk cId="0" sldId="354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2:48.583" v="61"/>
        <pc:sldMkLst>
          <pc:docMk/>
          <pc:sldMk cId="0" sldId="355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2:48.583" v="60"/>
        <pc:sldMkLst>
          <pc:docMk/>
          <pc:sldMk cId="0" sldId="356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2:48.583" v="59"/>
        <pc:sldMkLst>
          <pc:docMk/>
          <pc:sldMk cId="0" sldId="357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2:48.583" v="58"/>
        <pc:sldMkLst>
          <pc:docMk/>
          <pc:sldMk cId="0" sldId="358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2:48.583" v="57"/>
        <pc:sldMkLst>
          <pc:docMk/>
          <pc:sldMk cId="0" sldId="359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2:48.583" v="56"/>
        <pc:sldMkLst>
          <pc:docMk/>
          <pc:sldMk cId="0" sldId="360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2:48.583" v="55"/>
        <pc:sldMkLst>
          <pc:docMk/>
          <pc:sldMk cId="0" sldId="361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2:48.568" v="54"/>
        <pc:sldMkLst>
          <pc:docMk/>
          <pc:sldMk cId="0" sldId="362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2:48.568" v="53"/>
        <pc:sldMkLst>
          <pc:docMk/>
          <pc:sldMk cId="0" sldId="363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2:48.568" v="52"/>
        <pc:sldMkLst>
          <pc:docMk/>
          <pc:sldMk cId="0" sldId="364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2:48.568" v="51"/>
        <pc:sldMkLst>
          <pc:docMk/>
          <pc:sldMk cId="0" sldId="365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2:48.568" v="50"/>
        <pc:sldMkLst>
          <pc:docMk/>
          <pc:sldMk cId="0" sldId="366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2:48.568" v="49"/>
        <pc:sldMkLst>
          <pc:docMk/>
          <pc:sldMk cId="0" sldId="367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2:48.568" v="48"/>
        <pc:sldMkLst>
          <pc:docMk/>
          <pc:sldMk cId="0" sldId="368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2:48.552" v="47"/>
        <pc:sldMkLst>
          <pc:docMk/>
          <pc:sldMk cId="0" sldId="369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2:48.552" v="46"/>
        <pc:sldMkLst>
          <pc:docMk/>
          <pc:sldMk cId="0" sldId="370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2:48.552" v="45"/>
        <pc:sldMkLst>
          <pc:docMk/>
          <pc:sldMk cId="0" sldId="371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2:48.552" v="44"/>
        <pc:sldMkLst>
          <pc:docMk/>
          <pc:sldMk cId="0" sldId="372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2:48.552" v="43"/>
        <pc:sldMkLst>
          <pc:docMk/>
          <pc:sldMk cId="0" sldId="373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2:48.552" v="42"/>
        <pc:sldMkLst>
          <pc:docMk/>
          <pc:sldMk cId="0" sldId="374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2:48.552" v="41"/>
        <pc:sldMkLst>
          <pc:docMk/>
          <pc:sldMk cId="0" sldId="375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2:48.552" v="40"/>
        <pc:sldMkLst>
          <pc:docMk/>
          <pc:sldMk cId="0" sldId="376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2:48.536" v="39"/>
        <pc:sldMkLst>
          <pc:docMk/>
          <pc:sldMk cId="0" sldId="377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2:48.536" v="38"/>
        <pc:sldMkLst>
          <pc:docMk/>
          <pc:sldMk cId="0" sldId="378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2:48.536" v="37"/>
        <pc:sldMkLst>
          <pc:docMk/>
          <pc:sldMk cId="0" sldId="379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2:48.536" v="36"/>
        <pc:sldMkLst>
          <pc:docMk/>
          <pc:sldMk cId="0" sldId="380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2:48.536" v="35"/>
        <pc:sldMkLst>
          <pc:docMk/>
          <pc:sldMk cId="0" sldId="381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3:38.350" v="116"/>
        <pc:sldMkLst>
          <pc:docMk/>
          <pc:sldMk cId="0" sldId="382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3:38.350" v="115"/>
        <pc:sldMkLst>
          <pc:docMk/>
          <pc:sldMk cId="0" sldId="383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3:38.350" v="114"/>
        <pc:sldMkLst>
          <pc:docMk/>
          <pc:sldMk cId="0" sldId="384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3:38.350" v="113"/>
        <pc:sldMkLst>
          <pc:docMk/>
          <pc:sldMk cId="0" sldId="385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3:38.350" v="112"/>
        <pc:sldMkLst>
          <pc:docMk/>
          <pc:sldMk cId="0" sldId="386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3:38.350" v="111"/>
        <pc:sldMkLst>
          <pc:docMk/>
          <pc:sldMk cId="0" sldId="387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3:38.350" v="110"/>
        <pc:sldMkLst>
          <pc:docMk/>
          <pc:sldMk cId="0" sldId="388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3:38.335" v="109"/>
        <pc:sldMkLst>
          <pc:docMk/>
          <pc:sldMk cId="0" sldId="389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3:38.335" v="108"/>
        <pc:sldMkLst>
          <pc:docMk/>
          <pc:sldMk cId="0" sldId="390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3:38.335" v="107"/>
        <pc:sldMkLst>
          <pc:docMk/>
          <pc:sldMk cId="0" sldId="391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3:38.335" v="106"/>
        <pc:sldMkLst>
          <pc:docMk/>
          <pc:sldMk cId="0" sldId="392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3:38.335" v="105"/>
        <pc:sldMkLst>
          <pc:docMk/>
          <pc:sldMk cId="0" sldId="393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3:38.335" v="104"/>
        <pc:sldMkLst>
          <pc:docMk/>
          <pc:sldMk cId="0" sldId="394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3:38.335" v="103"/>
        <pc:sldMkLst>
          <pc:docMk/>
          <pc:sldMk cId="0" sldId="395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3:38.319" v="102"/>
        <pc:sldMkLst>
          <pc:docMk/>
          <pc:sldMk cId="0" sldId="396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3:38.319" v="101"/>
        <pc:sldMkLst>
          <pc:docMk/>
          <pc:sldMk cId="0" sldId="397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3:38.319" v="100"/>
        <pc:sldMkLst>
          <pc:docMk/>
          <pc:sldMk cId="0" sldId="398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3:38.319" v="99"/>
        <pc:sldMkLst>
          <pc:docMk/>
          <pc:sldMk cId="0" sldId="399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3:38.319" v="98"/>
        <pc:sldMkLst>
          <pc:docMk/>
          <pc:sldMk cId="0" sldId="400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3:38.319" v="97"/>
        <pc:sldMkLst>
          <pc:docMk/>
          <pc:sldMk cId="0" sldId="401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3:38.319" v="96"/>
        <pc:sldMkLst>
          <pc:docMk/>
          <pc:sldMk cId="0" sldId="402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3:38.319" v="95"/>
        <pc:sldMkLst>
          <pc:docMk/>
          <pc:sldMk cId="0" sldId="403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3:38.319" v="94"/>
        <pc:sldMkLst>
          <pc:docMk/>
          <pc:sldMk cId="0" sldId="404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3:38.319" v="93"/>
        <pc:sldMkLst>
          <pc:docMk/>
          <pc:sldMk cId="0" sldId="405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3:38.303" v="92"/>
        <pc:sldMkLst>
          <pc:docMk/>
          <pc:sldMk cId="0" sldId="406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3:38.303" v="91"/>
        <pc:sldMkLst>
          <pc:docMk/>
          <pc:sldMk cId="0" sldId="407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3:38.303" v="90"/>
        <pc:sldMkLst>
          <pc:docMk/>
          <pc:sldMk cId="0" sldId="408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3:38.303" v="89"/>
        <pc:sldMkLst>
          <pc:docMk/>
          <pc:sldMk cId="0" sldId="409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3:38.303" v="88"/>
        <pc:sldMkLst>
          <pc:docMk/>
          <pc:sldMk cId="0" sldId="410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3:38.303" v="87"/>
        <pc:sldMkLst>
          <pc:docMk/>
          <pc:sldMk cId="0" sldId="411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3:38.303" v="86"/>
        <pc:sldMkLst>
          <pc:docMk/>
          <pc:sldMk cId="0" sldId="412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3:38.303" v="85"/>
        <pc:sldMkLst>
          <pc:docMk/>
          <pc:sldMk cId="0" sldId="413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3:38.303" v="84"/>
        <pc:sldMkLst>
          <pc:docMk/>
          <pc:sldMk cId="0" sldId="414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3:38.288" v="83"/>
        <pc:sldMkLst>
          <pc:docMk/>
          <pc:sldMk cId="0" sldId="415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3:38.288" v="82"/>
        <pc:sldMkLst>
          <pc:docMk/>
          <pc:sldMk cId="0" sldId="416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3:38.288" v="81"/>
        <pc:sldMkLst>
          <pc:docMk/>
          <pc:sldMk cId="0" sldId="417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3:38.288" v="80"/>
        <pc:sldMkLst>
          <pc:docMk/>
          <pc:sldMk cId="0" sldId="418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3:38.288" v="79"/>
        <pc:sldMkLst>
          <pc:docMk/>
          <pc:sldMk cId="0" sldId="419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3:38.288" v="78"/>
        <pc:sldMkLst>
          <pc:docMk/>
          <pc:sldMk cId="0" sldId="420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3:38.288" v="77"/>
        <pc:sldMkLst>
          <pc:docMk/>
          <pc:sldMk cId="0" sldId="421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3:38.272" v="76"/>
        <pc:sldMkLst>
          <pc:docMk/>
          <pc:sldMk cId="0" sldId="422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3:38.272" v="75"/>
        <pc:sldMkLst>
          <pc:docMk/>
          <pc:sldMk cId="0" sldId="423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3:38.272" v="74"/>
        <pc:sldMkLst>
          <pc:docMk/>
          <pc:sldMk cId="0" sldId="424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4:09.992" v="120"/>
        <pc:sldMkLst>
          <pc:docMk/>
          <pc:sldMk cId="0" sldId="432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4:09.992" v="119"/>
        <pc:sldMkLst>
          <pc:docMk/>
          <pc:sldMk cId="0" sldId="433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4:09.992" v="118"/>
        <pc:sldMkLst>
          <pc:docMk/>
          <pc:sldMk cId="0" sldId="434"/>
        </pc:sldMkLst>
      </pc:sldChg>
      <pc:sldChg chg="del">
        <pc:chgData name="Shafer, Ethan H CPT" userId="S::ethan.shafer@westpoint.edu::505e747c-87be-44c0-94c2-fc4c31a873c1" providerId="AD" clId="Web-{E170538B-42C2-D17E-E202-B8710418FC89}" dt="2024-04-09T00:34:09.992" v="117"/>
        <pc:sldMkLst>
          <pc:docMk/>
          <pc:sldMk cId="0" sldId="435"/>
        </pc:sldMkLst>
      </pc:sldChg>
    </pc:docChg>
  </pc:docChgLst>
  <pc:docChgLst>
    <pc:chgData name="Shafer, Ethan H CPT" userId="505e747c-87be-44c0-94c2-fc4c31a873c1" providerId="ADAL" clId="{9C1D230E-80A1-42EC-9F20-986E117C6073}"/>
    <pc:docChg chg="delSld modSld">
      <pc:chgData name="Shafer, Ethan H CPT" userId="505e747c-87be-44c0-94c2-fc4c31a873c1" providerId="ADAL" clId="{9C1D230E-80A1-42EC-9F20-986E117C6073}" dt="2024-04-09T15:26:56.713" v="1" actId="1076"/>
      <pc:docMkLst>
        <pc:docMk/>
      </pc:docMkLst>
      <pc:sldChg chg="del">
        <pc:chgData name="Shafer, Ethan H CPT" userId="505e747c-87be-44c0-94c2-fc4c31a873c1" providerId="ADAL" clId="{9C1D230E-80A1-42EC-9F20-986E117C6073}" dt="2024-04-09T15:19:16.068" v="0" actId="47"/>
        <pc:sldMkLst>
          <pc:docMk/>
          <pc:sldMk cId="0" sldId="260"/>
        </pc:sldMkLst>
      </pc:sldChg>
      <pc:sldChg chg="del">
        <pc:chgData name="Shafer, Ethan H CPT" userId="505e747c-87be-44c0-94c2-fc4c31a873c1" providerId="ADAL" clId="{9C1D230E-80A1-42EC-9F20-986E117C6073}" dt="2024-04-09T15:19:16.068" v="0" actId="47"/>
        <pc:sldMkLst>
          <pc:docMk/>
          <pc:sldMk cId="0" sldId="261"/>
        </pc:sldMkLst>
      </pc:sldChg>
      <pc:sldChg chg="modSp mod">
        <pc:chgData name="Shafer, Ethan H CPT" userId="505e747c-87be-44c0-94c2-fc4c31a873c1" providerId="ADAL" clId="{9C1D230E-80A1-42EC-9F20-986E117C6073}" dt="2024-04-09T15:26:56.713" v="1" actId="1076"/>
        <pc:sldMkLst>
          <pc:docMk/>
          <pc:sldMk cId="0" sldId="279"/>
        </pc:sldMkLst>
        <pc:picChg chg="mod">
          <ac:chgData name="Shafer, Ethan H CPT" userId="505e747c-87be-44c0-94c2-fc4c31a873c1" providerId="ADAL" clId="{9C1D230E-80A1-42EC-9F20-986E117C6073}" dt="2024-04-09T15:26:56.713" v="1" actId="1076"/>
          <ac:picMkLst>
            <pc:docMk/>
            <pc:sldMk cId="0" sldId="279"/>
            <ac:picMk id="218" creationId="{00000000-0000-0000-0000-000000000000}"/>
          </ac:picMkLst>
        </pc:picChg>
      </pc:sldChg>
    </pc:docChg>
  </pc:docChgLst>
  <pc:docChgLst>
    <pc:chgData clId="Web-{E170538B-42C2-D17E-E202-B8710418FC89}"/>
    <pc:docChg chg="modSld">
      <pc:chgData name="" userId="" providerId="" clId="Web-{E170538B-42C2-D17E-E202-B8710418FC89}" dt="2024-04-09T00:20:00.984" v="0" actId="20577"/>
      <pc:docMkLst>
        <pc:docMk/>
      </pc:docMkLst>
      <pc:sldChg chg="modSp">
        <pc:chgData name="" userId="" providerId="" clId="Web-{E170538B-42C2-D17E-E202-B8710418FC89}" dt="2024-04-09T00:20:00.984" v="0" actId="20577"/>
        <pc:sldMkLst>
          <pc:docMk/>
          <pc:sldMk cId="0" sldId="256"/>
        </pc:sldMkLst>
        <pc:spChg chg="mod">
          <ac:chgData name="" userId="" providerId="" clId="Web-{E170538B-42C2-D17E-E202-B8710418FC89}" dt="2024-04-09T00:20:00.984" v="0" actId="20577"/>
          <ac:spMkLst>
            <pc:docMk/>
            <pc:sldMk cId="0" sldId="256"/>
            <ac:spMk id="55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cfa019267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cfa019267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09fc81a05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09fc81a05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CNCF is a sub-foundation of the Linux Foundation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A vendor neutral entity to manage “cloud native” projects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Projects that are “cloud native” generally focus on: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containers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dynamic orchestration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enable “microservice” deployment methodologies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can be logging, monitoring, containerizers etc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Kubernetes was the first project under the CNCF, and the first to be “graduated”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c4f0e46e8_4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c4f0e46e8_4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There are a few small things we should mention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It’s kind of a chicken and egg problem. But we need to talk about these before the stuff that supports and extends it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437dd53308_23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437dd53308_23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c4f0e46e8_4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c4f0e46e8_4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Higher level objects manage replicas, fault tolerance etc.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c4f0e46e8_4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3c4f0e46e8_4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While this may seem like a technical definition, in practice it can be viewed more simply: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 service is an internal load balancer to your pod(s). </a:t>
            </a:r>
            <a:br>
              <a:rPr lang="en">
                <a:solidFill>
                  <a:schemeClr val="dk1"/>
                </a:solidFill>
              </a:rPr>
            </a:b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You have 3 HTTP pods scheduled? Create a service, reference the pods, and (internally) it will load balance across the three.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c6fb011ab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c6fb011ab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Services are persistent objects used to reference ephemeral resources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09fc81a05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309fc81a05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 right into the meat of the internals.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b2c5b2055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b2c5b2055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General High Level Architecture Overview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There is 1-n number of masters or control plane servers, usually deployed in 1,3,5,7 configurations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Up to 5000 “worker nodes”</a:t>
            </a:r>
            <a:endParaRPr>
              <a:solidFill>
                <a:schemeClr val="dk1"/>
              </a:solidFill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>
                <a:solidFill>
                  <a:schemeClr val="dk1"/>
                </a:solidFill>
              </a:rPr>
              <a:t>This is what it’s certified to and E2E tests are built for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309fc81a05_0_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309fc81a05_0_2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09fc81a05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09fc81a05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Kube-apiserver</a:t>
            </a:r>
            <a:endParaRPr>
              <a:solidFill>
                <a:schemeClr val="dk1"/>
              </a:solidFill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>
                <a:solidFill>
                  <a:schemeClr val="dk1"/>
                </a:solidFill>
              </a:rPr>
              <a:t>Gate keeper for everything in kubernetes</a:t>
            </a:r>
            <a:endParaRPr>
              <a:solidFill>
                <a:schemeClr val="dk1"/>
              </a:solidFill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>
                <a:solidFill>
                  <a:schemeClr val="dk1"/>
                </a:solidFill>
              </a:rPr>
              <a:t>EVERYTHING interacts with kubernetes through the apiserver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Etcd</a:t>
            </a:r>
            <a:endParaRPr>
              <a:solidFill>
                <a:schemeClr val="dk1"/>
              </a:solidFill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>
                <a:solidFill>
                  <a:schemeClr val="dk1"/>
                </a:solidFill>
              </a:rPr>
              <a:t>Distributed storage back end for kubernetes</a:t>
            </a:r>
            <a:endParaRPr>
              <a:solidFill>
                <a:schemeClr val="dk1"/>
              </a:solidFill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>
                <a:solidFill>
                  <a:schemeClr val="dk1"/>
                </a:solidFill>
              </a:rPr>
              <a:t>The apiserver is the only thing that talks to it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Kube-controller-manager</a:t>
            </a:r>
            <a:endParaRPr>
              <a:solidFill>
                <a:schemeClr val="dk1"/>
              </a:solidFill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>
                <a:solidFill>
                  <a:schemeClr val="dk1"/>
                </a:solidFill>
              </a:rPr>
              <a:t>The home of the core controllers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kube-scheduler</a:t>
            </a:r>
            <a:endParaRPr>
              <a:solidFill>
                <a:schemeClr val="dk1"/>
              </a:solidFill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>
                <a:solidFill>
                  <a:schemeClr val="dk1"/>
                </a:solidFill>
              </a:rPr>
              <a:t>handes placement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0b0ca7763_1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0b0ca7763_1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Quick overview of the project and what Kubernetes it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Note: This is currently for v1.12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309fc81a05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309fc81a05_0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provides forward facing REST interface into k8s itself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everything, ALL components interact with each other through the api-server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handles authn, authz, request validation, mutation and admission control and serves as a generic front end to the backing datastore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309fc81a05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309fc81a05_0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is the backing datastore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extremely durable and highly available key-value store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was developed originally by coreos now redhat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however it is in the process of being donated to the CNCF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309fc81a05_0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309fc81a05_0_2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provides HA via raft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requires quorum of systems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Typically aim for 1,3,5,7 control plane servers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309fc81a05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309fc81a05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Its the director behind the scenes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The thing that says “hey I need a few more pods spun up”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Does NOT handle scheduling, just decides what the desired state of the cluster should look like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e.g. receives request for a deployment, produces replicaset, then produces pods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09fc81a05_0_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09fc81a05_0_1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scheduler decides which nodes should run which pods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updates pod with a node assignment, nodes poll checking which pods have their matching assignment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takes into account variety of reqs, affinity, anti-affinity, hw resources etc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possible to actually run more than one scheduler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example: kube-batch is a gang scheduler based off LSF/Symphony from IBM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309fc81a05_0_2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309fc81a05_0_2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309fc81a05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309fc81a05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Kubelet</a:t>
            </a:r>
            <a:endParaRPr>
              <a:solidFill>
                <a:schemeClr val="dk1"/>
              </a:solidFill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>
                <a:solidFill>
                  <a:schemeClr val="dk1"/>
                </a:solidFill>
              </a:rPr>
              <a:t>Agent running on every node, including the control plane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Kube-proxy</a:t>
            </a:r>
            <a:endParaRPr>
              <a:solidFill>
                <a:schemeClr val="dk1"/>
              </a:solidFill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>
                <a:solidFill>
                  <a:schemeClr val="dk1"/>
                </a:solidFill>
              </a:rPr>
              <a:t>The network ‘plumber’ for Kubernetes services</a:t>
            </a:r>
            <a:endParaRPr>
              <a:solidFill>
                <a:schemeClr val="dk1"/>
              </a:solidFill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>
                <a:solidFill>
                  <a:schemeClr val="dk1"/>
                </a:solidFill>
              </a:rPr>
              <a:t>Enables in-cluster load-balancing and service discovery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Container Runtime Engine</a:t>
            </a:r>
            <a:endParaRPr>
              <a:solidFill>
                <a:schemeClr val="dk1"/>
              </a:solidFill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>
                <a:solidFill>
                  <a:schemeClr val="dk1"/>
                </a:solidFill>
              </a:rPr>
              <a:t>The containerizer itself - typically docker 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309fc81a05_0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309fc81a05_0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the single host daemon required for a being a part of a kubernetes cluster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can read pod manifests from several different locations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workers: poll kube-apiserver looking for what they should run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masters: run the master services as static manifests found locally on the host</a:t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309fc81a05_0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309fc81a05_0_1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kube-proxy is the plumber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creates the rules on the host to map and expose services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uses a combination of ipvs and iptables to manage networking/loadbalancing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ipvs is more performant and opens the door to a wider feature set (port ranges, better lb rules etc)</a:t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309fc81a05_0_1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309fc81a05_0_1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Kubernetes functions with multiple different containerizers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Interacts with them through the CRI - container runtime interface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CRI creates a ‘shim’ to talk between kubelet and the container runtime 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cri-o is a cool one that allows you to run any oci compatible image/runtime in Kubernetes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 kata is a super lightweight KVM wrapper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09fc81a05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09fc81a05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The first question always asked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There is also the abbreviation of K8s -- K, eight letters, s</a:t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309fc81a05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309fc81a05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complete picture</a:t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309fc81a05_0_2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309fc81a05_0_2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Networking is where people tend to get confused, they think of it like Docker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The backing cluster network is a plugin, does not work just out of the box</a:t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390440350b_1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390440350b_1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Unlike Docker, every pod gets its own cluster wide unique IP, and makes use of the CNI plugin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Services are a separate range of static non-routable virtual IPs that are used like an internal LB or static IP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Service IPs are special and can’t be treated like a normal IP, they are a ‘mapping’ stored and managed by kube-proxy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Pod IPs are pingable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Service IPs are not</a:t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30c3865b17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30c3865b17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Covering this as its a requirement if bootstrapping your own cluster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Container runtime in this context is a linux network namespace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CNI runtime focuses solely on container lifecycle connectivity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add and delete network</a:t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309fc81a05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309fc81a05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Reminder to myself: Don’t expand on things on THIS SLIDE, use the next ones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Kubernetes adheres to these fundamental rules for networking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309fc81a05_0_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309fc81a05_0_2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Pods are groups of containers into a single manageable unit</a:t>
            </a:r>
            <a:endParaRPr>
              <a:solidFill>
                <a:schemeClr val="dk1"/>
              </a:solidFill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>
                <a:solidFill>
                  <a:schemeClr val="dk1"/>
                </a:solidFill>
              </a:rPr>
              <a:t>Example: app container + a container within a pod that sends logs to another service</a:t>
            </a:r>
            <a:endParaRPr>
              <a:solidFill>
                <a:schemeClr val="dk1"/>
              </a:solidFill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>
                <a:solidFill>
                  <a:schemeClr val="dk1"/>
                </a:solidFill>
              </a:rPr>
              <a:t>As such the containers share a network namespace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/>
              <a:t>Pods are given a cluster unique IP for the duration of its lifecycle.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/>
              <a:t>Think dhcp, a Pod will be given a static lease for as long as it’s around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309fc81a05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309fc81a05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Both pod-to-service and external-to-service connectivity relies on kube-proxy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For pod-to-service - kubernetes creates a cluster-wide IP that can map to n-number of pods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think like a dns name, or an LB to point to containers backing your service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 External Connectivity relies on an external entity, a cloud provider or some other system in conjunction with kube-proxy to map out-of-cluster access to cluster services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309fc81a05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309fc81a05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Laying some groundwork</a:t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30c3865b17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30c3865b17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30c3865b17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30c3865b17_0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API-Server is the keystone to Kubernetes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Every component communicates with it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Everything created within Kubernetes is an API object or resource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This is object-oriented application architecture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09fc81a05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09fc81a05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There’s a phrase called Google-scale. This was developed out of a need to scale large container applications across Google-scale infrastructure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borg is the man behind the curtain managing everything in google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Kubernetes is loosely coupled, meaning that all the components have little knowledge of each other and function independently.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This makes them easy to replace and integrate with a wide variety of systems</a:t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30c3865b17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30c3865b17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Every object in kubernetes belongs to an API Group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The API Group is a REST compatible path that acts as the type descriptor for a Kubernetes object.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apiVersion is the version of the object we’re creating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kind is the specific type of object or resource being created</a:t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30c3865b17_0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30c3865b17_0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 on how to enable disabled (alpha) features </a:t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30c3865b17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30c3865b17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Record of intent may sound odd, but here’s another way of looking at it.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If you order pizza for delivery, you have specified clearly what you want delivered. 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This establishes the type of object, the version of the object and a unique identity for the object itself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HOWEVER when defining an object, many fields are optional (namespace can be inherited. UID can be generated)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30d1a755f0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30d1a755f0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3aa73fac60_0_4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3aa73fac60_0_4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YAML Ain't Markup Language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“Human friendly”....till things get complicated</a:t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3aa73fac60_0_4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3aa73fac60_0_4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Super simple example</a:t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3aa73fac60_0_4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3aa73fac60_0_4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30d1a755f0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g30d1a755f0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30d1a755f0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30d1a755f0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31eb1113e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" name="Google Shape;499;g31eb1113e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09fc81a05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309fc81a05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linux kernel of distributed systems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Sort of like a hypervisors, in that it abstracts away the underlying host resources and shares them in a normalized way.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the underlying substrate or platform to build your applications and tools on top of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Think of Kubernetes like a higher-level language for your application architecture.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you describe what you need and it tries to resolve it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>
                <a:solidFill>
                  <a:schemeClr val="dk1"/>
                </a:solidFill>
              </a:rPr>
              <a:t>with that in mind, it acts as an engine to resolve state using the abstracted resources to deploy and manage your application.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It is declarative, and not imperative. You tell it or “declare” what you want, and it figures out the rest.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imperative you tell something every step you want it to do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declarative you tell it what you want it to be, and it figures it out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 e.g. ‘I want 5 instances of x’ and it just does it, if something dies, it brings it back to get to 5</a:t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30b0ca7763_1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g30b0ca7763_1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Ns,pod: Jeff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Labels,Selectors: Bob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Service intro: Jeff</a:t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3423802bb7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3" name="Google Shape;513;g3423802bb7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30d1a755f0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30d1a755f0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Think like a scope or even a subdomain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This is a very similar concept to namespaces in programming. In fact it is the same, just for application architecture.</a:t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31e20d00f1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31e20d00f1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Kube-system is not exclusive and can have other things placed in it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kube-public is pretty much only seen with kubeadm provisioned clusters</a:t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309fc81a05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Google Shape;542;g309fc81a05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Repetition is your friend here.</a:t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30d1a755f0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" name="Google Shape;549;g30d1a755f0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Discuss sidecar pattern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This is a good example of a pod having multiple containers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3aa73fac60_0_4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g3aa73fac60_0_4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31e20d00f1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3" name="Google Shape;563;g31e20d00f1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31e20d00f1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31e20d00f1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g31e20d00f1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8" name="Google Shape;578;g31e20d00f1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Selectors allow you to create rules based on your labels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NO ‘hard links’ to things, everything is done through labels and selectors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437dd53308_7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437dd53308_7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lot of key components are batteries-included</a:t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3824ebfdb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5" name="Google Shape;585;g3824ebfdb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31e20d00f1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g31e20d00f1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309fc81a05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309fc81a05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 ephemeral. Repeat repeat repeat.</a:t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31f07f2325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" name="Google Shape;608;g31f07f2325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This in-turn acts as a simple round-robin load balancer among the Pods targeted by the selector.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More options coming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g31f07f2325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4" name="Google Shape;614;g31f07f2325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clusterIP,LB - Bob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Nodeport,External - Jeff</a:t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31e20d00f1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0" name="Google Shape;620;g31e20d00f1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 ClusterIP is an internal LB for your application</a:t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g3aa73fac60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7" name="Google Shape;627;g3aa73fac60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The Pod on host C requests the service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Hits host iptables and it load-balances the connection between the endpoints residing on Hosts A, B</a:t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g31eb1113e0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6" name="Google Shape;636;g31eb1113e0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NodePort behaves just like ClusterIP, except it also exposes the service on a (random or specified) port on every Node in your cluster.</a:t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3aa73fac60_0_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3" name="Google Shape;643;g3aa73fac60_0_1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User can hit any host in cluster on nodeport IP and get to service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Does introduce extra hop if hitting a host without instance of the pod</a:t>
            </a: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31f07f2325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" name="Google Shape;650;g31f07f2325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Continue to get abstracted and built on top of one another.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The LoadBalancer service extends NodePort turns it into a highly-available externally consumable resource.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-Must- Work with some external system to provide cluster ingress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437dd53308_7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437dd53308_7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instance will have a new IP and likely be on a different host, but Kubernetes gives the primitives for us to ‘not care’ about that.</a:t>
            </a: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g3aa73fac60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7" name="Google Shape;657;g3aa73fac60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Gets external IP from provider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There are settings to remove nodes that are not running an instance of the pod. To remove extra hop.</a:t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31f07f2325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31f07f2325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Allows you to point your configs and such to a static entry internally that you can update out of band later</a:t>
            </a: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g30c3865b17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6" name="Google Shape;1336;g30c3865b17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g31f497f36b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1" name="Google Shape;1341;g31f497f36b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Community driven, constantly updated. The documentation and API references are updated with each release.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There’s an entire group dedicated to this effort.</a:t>
            </a: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8" name="Google Shape;1348;g31f497f36b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9" name="Google Shape;1349;g31f497f36b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Two main slacks to be aware of.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Kubernetes slack has a lot of activity and can be a good place to ask questions or connect with other users.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CNCF slack isn’t for support, but more for policy and connecting with other places looking to use cloud native technology.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 is also an #academia channel within the CNCF slack that we frequent.</a:t>
            </a: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" name="Google Shape;1358;g3b37c4435e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9" name="Google Shape;1359;g3b37c4435e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 has taken the place of our old mail group. It is active and many community members watch and answer questions.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/>
            </a:br>
            <a:r>
              <a:rPr lang="en"/>
              <a:t>There is a Kubernetes subreddit, albeit unofficial, that has some activity.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Finally Kubernetes-tagged Stack Overflow questions are monitored and that activity is even tracked and charted for community engagement.</a:t>
            </a: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6" name="Google Shape;1366;g31f497f36b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7" name="Google Shape;1367;g31f497f36b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Engaging in the community is a great way to stay on top of changes and foster new ideas.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These are a couple good resources to find a meetup near you. We run our own out of Ann Arbor, and hopefully there’s one near you.</a:t>
            </a: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6" name="Google Shape;1376;g3423802bb7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7" name="Google Shape;1377;g3423802bb7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lieu of a meetup, there are several large conventions that focus on showcasing end users of this technology. </a:t>
            </a:r>
            <a:br>
              <a:rPr lang="en"/>
            </a:br>
            <a:br>
              <a:rPr lang="en"/>
            </a:br>
            <a:r>
              <a:rPr lang="en"/>
              <a:t>At KubeCon US we’re looking to host an academic lunch and once things are finalized we’ll get details out.</a:t>
            </a: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6" name="Google Shape;1386;g437dd53308_23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7" name="Google Shape;1387;g437dd53308_23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last main resource is the Kubernetes GitHub Org and Repos.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can cause shell shock, but it’s worth noting how things are structured.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 are a lot of different repos within the org because the code base is structured into many sub-projects.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Responsibility for maintaining and organizing code changes falls to various groups</a:t>
            </a: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1" name="Google Shape;1421;g31f07f2325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2" name="Google Shape;1422;g31f07f2325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98732644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398732644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Everything here requires some level of configuration</a:t>
            </a: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8" name="Google Shape;1428;g3423802bb7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9" name="Google Shape;1429;g3423802bb7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aa73fac60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aa73fac60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Single biggest value-add Kubernetes can offer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0" y="0"/>
            <a:ext cx="9144000" cy="3518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" name="Google Shape;10;p2"/>
          <p:cNvCxnSpPr/>
          <p:nvPr/>
        </p:nvCxnSpPr>
        <p:spPr>
          <a:xfrm>
            <a:off x="0" y="3496605"/>
            <a:ext cx="9144000" cy="0"/>
          </a:xfrm>
          <a:prstGeom prst="straightConnector1">
            <a:avLst/>
          </a:prstGeom>
          <a:noFill/>
          <a:ln w="57150" cap="flat" cmpd="sng">
            <a:solidFill>
              <a:srgbClr val="000000">
                <a:alpha val="149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685800" y="1867781"/>
            <a:ext cx="7772400" cy="164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685800" y="3627027"/>
            <a:ext cx="7772400" cy="77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0" y="0"/>
            <a:ext cx="9144000" cy="1149900"/>
          </a:xfrm>
          <a:prstGeom prst="rect">
            <a:avLst/>
          </a:prstGeom>
          <a:solidFill>
            <a:srgbClr val="2388D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" name="Google Shape;15;p3"/>
          <p:cNvCxnSpPr/>
          <p:nvPr/>
        </p:nvCxnSpPr>
        <p:spPr>
          <a:xfrm>
            <a:off x="0" y="1127875"/>
            <a:ext cx="9144000" cy="0"/>
          </a:xfrm>
          <a:prstGeom prst="straightConnector1">
            <a:avLst/>
          </a:prstGeom>
          <a:noFill/>
          <a:ln w="57150" cap="flat" cmpd="sng">
            <a:solidFill>
              <a:srgbClr val="000000">
                <a:alpha val="149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pic>
        <p:nvPicPr>
          <p:cNvPr id="18" name="Google Shape;18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38852" y="43263"/>
            <a:ext cx="1063400" cy="10633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9144000" cy="1149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" name="Google Shape;21;p4"/>
          <p:cNvCxnSpPr/>
          <p:nvPr/>
        </p:nvCxnSpPr>
        <p:spPr>
          <a:xfrm>
            <a:off x="0" y="1127875"/>
            <a:ext cx="9144000" cy="0"/>
          </a:xfrm>
          <a:prstGeom prst="straightConnector1">
            <a:avLst/>
          </a:prstGeom>
          <a:noFill/>
          <a:ln w="57150" cap="flat" cmpd="sng">
            <a:solidFill>
              <a:srgbClr val="000000">
                <a:alpha val="149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2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pic>
        <p:nvPicPr>
          <p:cNvPr id="25" name="Google Shape;25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38852" y="43263"/>
            <a:ext cx="1063400" cy="10633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149900"/>
          </a:xfrm>
          <a:prstGeom prst="rect">
            <a:avLst/>
          </a:prstGeom>
          <a:solidFill>
            <a:srgbClr val="2388D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8" name="Google Shape;28;p5"/>
          <p:cNvCxnSpPr/>
          <p:nvPr/>
        </p:nvCxnSpPr>
        <p:spPr>
          <a:xfrm>
            <a:off x="0" y="1127875"/>
            <a:ext cx="9144000" cy="0"/>
          </a:xfrm>
          <a:prstGeom prst="straightConnector1">
            <a:avLst/>
          </a:prstGeom>
          <a:noFill/>
          <a:ln w="57150" cap="flat" cmpd="sng">
            <a:solidFill>
              <a:srgbClr val="000000">
                <a:alpha val="149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pic>
        <p:nvPicPr>
          <p:cNvPr id="30" name="Google Shape;30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38852" y="43263"/>
            <a:ext cx="1063400" cy="10633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xample">
  <p:cSld name="TITLE_ONLY_1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>
            <a:off x="-1" y="737100"/>
            <a:ext cx="9144000" cy="4406400"/>
          </a:xfrm>
          <a:prstGeom prst="rect">
            <a:avLst/>
          </a:prstGeom>
          <a:solidFill>
            <a:srgbClr val="2388D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3" name="Google Shape;33;p6"/>
          <p:cNvCxnSpPr/>
          <p:nvPr/>
        </p:nvCxnSpPr>
        <p:spPr>
          <a:xfrm>
            <a:off x="0" y="768046"/>
            <a:ext cx="9144000" cy="0"/>
          </a:xfrm>
          <a:prstGeom prst="straightConnector1">
            <a:avLst/>
          </a:prstGeom>
          <a:noFill/>
          <a:ln w="57150" cap="flat" cmpd="sng">
            <a:solidFill>
              <a:srgbClr val="000000">
                <a:alpha val="149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4" name="Google Shape;34;p6"/>
          <p:cNvSpPr txBox="1">
            <a:spLocks noGrp="1"/>
          </p:cNvSpPr>
          <p:nvPr>
            <p:ph type="body" idx="1"/>
          </p:nvPr>
        </p:nvSpPr>
        <p:spPr>
          <a:xfrm>
            <a:off x="309600" y="114359"/>
            <a:ext cx="82296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 rt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1800">
                <a:solidFill>
                  <a:schemeClr val="dk2"/>
                </a:solidFill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1800">
                <a:solidFill>
                  <a:schemeClr val="dk2"/>
                </a:solidFill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>
                <a:solidFill>
                  <a:schemeClr val="dk2"/>
                </a:solidFill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>
                <a:solidFill>
                  <a:schemeClr val="dk2"/>
                </a:solidFill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>
                <a:solidFill>
                  <a:schemeClr val="dk2"/>
                </a:solidFill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>
                <a:solidFill>
                  <a:schemeClr val="dk2"/>
                </a:solidFill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>
                <a:solidFill>
                  <a:schemeClr val="dk2"/>
                </a:solidFill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pic>
        <p:nvPicPr>
          <p:cNvPr id="35" name="Google Shape;35;p6"/>
          <p:cNvPicPr preferRelativeResize="0"/>
          <p:nvPr/>
        </p:nvPicPr>
        <p:blipFill rotWithShape="1">
          <a:blip r:embed="rId2">
            <a:alphaModFix amt="5000"/>
          </a:blip>
          <a:srcRect t="24898" r="21519" b="25395"/>
          <a:stretch/>
        </p:blipFill>
        <p:spPr>
          <a:xfrm>
            <a:off x="2256325" y="759075"/>
            <a:ext cx="6887677" cy="436245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6"/>
          <p:cNvSpPr txBox="1">
            <a:spLocks noGrp="1"/>
          </p:cNvSpPr>
          <p:nvPr>
            <p:ph type="ctrTitle"/>
          </p:nvPr>
        </p:nvSpPr>
        <p:spPr>
          <a:xfrm>
            <a:off x="309600" y="2287550"/>
            <a:ext cx="4332600" cy="154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</a:lstStyle>
          <a:p>
            <a:endParaRPr/>
          </a:p>
        </p:txBody>
      </p:sp>
      <p:sp>
        <p:nvSpPr>
          <p:cNvPr id="39" name="Google Shape;39;p7"/>
          <p:cNvSpPr/>
          <p:nvPr/>
        </p:nvSpPr>
        <p:spPr>
          <a:xfrm>
            <a:off x="4274" y="0"/>
            <a:ext cx="9144000" cy="4406400"/>
          </a:xfrm>
          <a:prstGeom prst="rect">
            <a:avLst/>
          </a:prstGeom>
          <a:solidFill>
            <a:srgbClr val="2388D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0" name="Google Shape;40;p7"/>
          <p:cNvCxnSpPr/>
          <p:nvPr/>
        </p:nvCxnSpPr>
        <p:spPr>
          <a:xfrm>
            <a:off x="0" y="4384371"/>
            <a:ext cx="9144000" cy="0"/>
          </a:xfrm>
          <a:prstGeom prst="straightConnector1">
            <a:avLst/>
          </a:prstGeom>
          <a:noFill/>
          <a:ln w="57150" cap="flat" cmpd="sng">
            <a:solidFill>
              <a:srgbClr val="000000">
                <a:alpha val="149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41" name="Google Shape;41;p7"/>
          <p:cNvPicPr preferRelativeResize="0"/>
          <p:nvPr/>
        </p:nvPicPr>
        <p:blipFill rotWithShape="1">
          <a:blip r:embed="rId2">
            <a:alphaModFix amt="5000"/>
          </a:blip>
          <a:srcRect t="24898" r="21519" b="25395"/>
          <a:stretch/>
        </p:blipFill>
        <p:spPr>
          <a:xfrm>
            <a:off x="2260600" y="0"/>
            <a:ext cx="6887677" cy="436245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7"/>
          <p:cNvSpPr txBox="1">
            <a:spLocks noGrp="1"/>
          </p:cNvSpPr>
          <p:nvPr>
            <p:ph type="ctrTitle"/>
          </p:nvPr>
        </p:nvSpPr>
        <p:spPr>
          <a:xfrm>
            <a:off x="457200" y="1549525"/>
            <a:ext cx="4332600" cy="154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-blue-k8s" type="blank">
  <p:cSld name="BLANK">
    <p:bg>
      <p:bgPr>
        <a:solidFill>
          <a:schemeClr val="dk2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8"/>
          <p:cNvPicPr preferRelativeResize="0"/>
          <p:nvPr/>
        </p:nvPicPr>
        <p:blipFill rotWithShape="1">
          <a:blip r:embed="rId2">
            <a:alphaModFix amt="5000"/>
          </a:blip>
          <a:srcRect t="20699" b="20693"/>
          <a:stretch/>
        </p:blipFill>
        <p:spPr>
          <a:xfrm>
            <a:off x="183925" y="1"/>
            <a:ext cx="8776151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8"/>
          <p:cNvSpPr txBox="1">
            <a:spLocks noGrp="1"/>
          </p:cNvSpPr>
          <p:nvPr>
            <p:ph type="ctrTitle"/>
          </p:nvPr>
        </p:nvSpPr>
        <p:spPr>
          <a:xfrm>
            <a:off x="685800" y="1867781"/>
            <a:ext cx="7772400" cy="164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-White">
  <p:cSld name="CUSTOM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47;p9"/>
          <p:cNvPicPr preferRelativeResize="0"/>
          <p:nvPr/>
        </p:nvPicPr>
        <p:blipFill>
          <a:blip r:embed="rId2">
            <a:alphaModFix amt="3000"/>
          </a:blip>
          <a:stretch>
            <a:fillRect/>
          </a:stretch>
        </p:blipFill>
        <p:spPr>
          <a:xfrm>
            <a:off x="2000250" y="0"/>
            <a:ext cx="5143498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biz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raft.github.io/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oreos.com/etcd/" TargetMode="External"/><Relationship Id="rId4" Type="http://schemas.openxmlformats.org/officeDocument/2006/relationships/image" Target="../media/image1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ubernetes/kubernetes/blob/master/cmd/kube-controller-manager/app/controllermanager.go#L344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karenswhimsy.com/ancient-greek-ships.shtm" TargetMode="Externa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clipart-library.com/clipart/390635.htm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hyperlink" Target="https://kubernetes.io/docs/concepts/overview/working-with-objects/labels/#syntax-and-character-set" TargetMode="External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8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8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8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8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hyperlink" Target="https://slack.k8s.io" TargetMode="External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3.png"/><Relationship Id="rId5" Type="http://schemas.openxmlformats.org/officeDocument/2006/relationships/image" Target="../media/image1.png"/><Relationship Id="rId4" Type="http://schemas.openxmlformats.org/officeDocument/2006/relationships/hyperlink" Target="https://slack.cncf.io" TargetMode="Externa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hyperlink" Target="https://discuss.kubernetes.io" TargetMode="External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hyperlink" Target="https://stackoverflow.com/questions/tagged/kubernetes" TargetMode="External"/><Relationship Id="rId4" Type="http://schemas.openxmlformats.org/officeDocument/2006/relationships/hyperlink" Target="https://reddit.com/r/kubernetes" TargetMode="Externa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eetup.com/topics/kubernetes/" TargetMode="External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3.png"/><Relationship Id="rId5" Type="http://schemas.openxmlformats.org/officeDocument/2006/relationships/image" Target="../media/image1.png"/><Relationship Id="rId4" Type="http://schemas.openxmlformats.org/officeDocument/2006/relationships/hyperlink" Target="https://meetups.cncf.io" TargetMode="Externa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7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cncf.io/certification/expert/" TargetMode="External"/><Relationship Id="rId3" Type="http://schemas.openxmlformats.org/officeDocument/2006/relationships/hyperlink" Target="https://www.edx.org/" TargetMode="External"/><Relationship Id="rId7" Type="http://schemas.openxmlformats.org/officeDocument/2006/relationships/hyperlink" Target="https://www.youtube.com/c/cloudnativefdn" TargetMode="External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c/KubernetesCommunity" TargetMode="External"/><Relationship Id="rId5" Type="http://schemas.openxmlformats.org/officeDocument/2006/relationships/hyperlink" Target="https://github.com/kelseyhightower/kubernetes-the-hard-way" TargetMode="External"/><Relationship Id="rId10" Type="http://schemas.openxmlformats.org/officeDocument/2006/relationships/image" Target="../media/image29.png"/><Relationship Id="rId4" Type="http://schemas.openxmlformats.org/officeDocument/2006/relationships/hyperlink" Target="https://www.katacoda.com/courses/kubernetes" TargetMode="External"/><Relationship Id="rId9" Type="http://schemas.openxmlformats.org/officeDocument/2006/relationships/hyperlink" Target="https://ramitsurana.gitbooks.io/awesome-kubernetes/content/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 txBox="1">
            <a:spLocks noGrp="1"/>
          </p:cNvSpPr>
          <p:nvPr>
            <p:ph type="ctrTitle"/>
          </p:nvPr>
        </p:nvSpPr>
        <p:spPr>
          <a:xfrm>
            <a:off x="685800" y="1867781"/>
            <a:ext cx="7772400" cy="164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Kubernetes </a:t>
            </a: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subTitle" idx="1"/>
          </p:nvPr>
        </p:nvSpPr>
        <p:spPr>
          <a:xfrm>
            <a:off x="685800" y="3627027"/>
            <a:ext cx="7772400" cy="77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 Introduction</a:t>
            </a:r>
          </a:p>
          <a:p>
            <a:pPr marL="0" indent="0"/>
            <a:endParaRPr lang="en" dirty="0"/>
          </a:p>
        </p:txBody>
      </p:sp>
      <p:pic>
        <p:nvPicPr>
          <p:cNvPr id="56" name="Google Shape;56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46250" y="2199700"/>
            <a:ext cx="2042001" cy="2042001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0"/>
          <p:cNvSpPr txBox="1"/>
          <p:nvPr/>
        </p:nvSpPr>
        <p:spPr>
          <a:xfrm>
            <a:off x="7102000" y="4785700"/>
            <a:ext cx="2042100" cy="3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 Kubernetes v1.15 07/2019</a:t>
            </a:r>
            <a:endParaRPr sz="1200"/>
          </a:p>
        </p:txBody>
      </p:sp>
      <p:pic>
        <p:nvPicPr>
          <p:cNvPr id="58" name="Google Shape;58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975" y="4893213"/>
            <a:ext cx="762000" cy="142875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0"/>
          <p:cNvSpPr txBox="1"/>
          <p:nvPr/>
        </p:nvSpPr>
        <p:spPr>
          <a:xfrm>
            <a:off x="79975" y="4678250"/>
            <a:ext cx="762000" cy="3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CC-BY 4.0</a:t>
            </a:r>
            <a:endParaRPr sz="80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325C4B8-FDE5-C736-07CB-CEDB4A4D8A8B}"/>
              </a:ext>
            </a:extLst>
          </p:cNvPr>
          <p:cNvSpPr txBox="1"/>
          <p:nvPr/>
        </p:nvSpPr>
        <p:spPr>
          <a:xfrm>
            <a:off x="513608" y="836468"/>
            <a:ext cx="831346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Adapted from:  </a:t>
            </a:r>
            <a:endParaRPr lang="en-US"/>
          </a:p>
          <a:p>
            <a:r>
              <a:rPr lang="en-US" dirty="0"/>
              <a:t>https://docs.google.com/presentation/d/1zrfVlE5r61ZNQrmXKx5gJmBcXnoa_WerHEnTxu5SMco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 “Manages” Kubernetes?</a:t>
            </a:r>
            <a:endParaRPr/>
          </a:p>
        </p:txBody>
      </p:sp>
      <p:sp>
        <p:nvSpPr>
          <p:cNvPr id="157" name="Google Shape;157;p24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/>
              <a:t>The CNCF is a child entity of the Linux Foundation and operates as a vendor neutral governance group.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158" name="Google Shape;15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1088" y="1597375"/>
            <a:ext cx="5921827" cy="94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7"/>
          <p:cNvSpPr txBox="1">
            <a:spLocks noGrp="1"/>
          </p:cNvSpPr>
          <p:nvPr>
            <p:ph type="ctrTitle"/>
          </p:nvPr>
        </p:nvSpPr>
        <p:spPr>
          <a:xfrm>
            <a:off x="685800" y="1867781"/>
            <a:ext cx="7772400" cy="164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Couple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Concepts...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Pods</a:t>
            </a:r>
            <a:endParaRPr/>
          </a:p>
        </p:txBody>
      </p:sp>
      <p:sp>
        <p:nvSpPr>
          <p:cNvPr id="183" name="Google Shape;183;p28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5406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 b="1"/>
              <a:t>Atomic unit</a:t>
            </a:r>
            <a:r>
              <a:rPr lang="en"/>
              <a:t> or smallest “</a:t>
            </a:r>
            <a:r>
              <a:rPr lang="en" i="1"/>
              <a:t>unit of work</a:t>
            </a:r>
            <a:r>
              <a:rPr lang="en"/>
              <a:t>”of Kubernetes.</a:t>
            </a:r>
            <a:endParaRPr/>
          </a:p>
          <a:p>
            <a:pPr marL="457200" lvl="0" indent="-419100" algn="l" rtl="0">
              <a:spcBef>
                <a:spcPts val="1000"/>
              </a:spcBef>
              <a:spcAft>
                <a:spcPts val="1000"/>
              </a:spcAft>
              <a:buSzPts val="3000"/>
              <a:buChar char="●"/>
            </a:pPr>
            <a:r>
              <a:rPr lang="en"/>
              <a:t>Pods are </a:t>
            </a:r>
            <a:r>
              <a:rPr lang="en" b="1"/>
              <a:t>one or MORE containers</a:t>
            </a:r>
            <a:r>
              <a:rPr lang="en"/>
              <a:t> that share volumes, a network namespace, and are a part of a </a:t>
            </a:r>
            <a:r>
              <a:rPr lang="en" b="1"/>
              <a:t>single context</a:t>
            </a:r>
            <a:r>
              <a:rPr lang="en"/>
              <a:t>.</a:t>
            </a:r>
            <a:endParaRPr b="1"/>
          </a:p>
        </p:txBody>
      </p:sp>
      <p:pic>
        <p:nvPicPr>
          <p:cNvPr id="184" name="Google Shape;18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81611" y="1219675"/>
            <a:ext cx="2903465" cy="3686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Pods</a:t>
            </a:r>
            <a:endParaRPr/>
          </a:p>
        </p:txBody>
      </p:sp>
      <p:sp>
        <p:nvSpPr>
          <p:cNvPr id="190" name="Google Shape;190;p29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5469000" cy="260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4800" b="1"/>
              <a:t>They are </a:t>
            </a:r>
            <a:endParaRPr sz="4800" b="1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4800" b="1"/>
              <a:t>also </a:t>
            </a:r>
            <a:endParaRPr sz="4800" b="1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800" b="1"/>
              <a:t>Ephemeral!</a:t>
            </a:r>
            <a:endParaRPr sz="1400"/>
          </a:p>
        </p:txBody>
      </p:sp>
      <p:pic>
        <p:nvPicPr>
          <p:cNvPr id="191" name="Google Shape;19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81611" y="1219675"/>
            <a:ext cx="2903465" cy="3686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0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Services</a:t>
            </a:r>
            <a:endParaRPr/>
          </a:p>
        </p:txBody>
      </p:sp>
      <p:pic>
        <p:nvPicPr>
          <p:cNvPr id="197" name="Google Shape;197;p30"/>
          <p:cNvPicPr preferRelativeResize="0"/>
          <p:nvPr/>
        </p:nvPicPr>
        <p:blipFill rotWithShape="1">
          <a:blip r:embed="rId3">
            <a:alphaModFix/>
          </a:blip>
          <a:srcRect l="2879" t="2555" r="2709" b="3476"/>
          <a:stretch/>
        </p:blipFill>
        <p:spPr>
          <a:xfrm>
            <a:off x="4345725" y="1139025"/>
            <a:ext cx="4673100" cy="39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30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51717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1000"/>
              </a:spcAft>
              <a:buSzPts val="2400"/>
              <a:buChar char="●"/>
            </a:pPr>
            <a:r>
              <a:rPr lang="en" sz="2400" b="1"/>
              <a:t>Unified method of accessing</a:t>
            </a:r>
            <a:r>
              <a:rPr lang="en" sz="2400"/>
              <a:t> the exposed workloads of Pods. </a:t>
            </a:r>
            <a:endParaRPr sz="2400"/>
          </a:p>
        </p:txBody>
      </p:sp>
      <p:sp>
        <p:nvSpPr>
          <p:cNvPr id="199" name="Google Shape;199;p30"/>
          <p:cNvSpPr txBox="1"/>
          <p:nvPr/>
        </p:nvSpPr>
        <p:spPr>
          <a:xfrm>
            <a:off x="457200" y="1955775"/>
            <a:ext cx="4075800" cy="16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 b="1">
                <a:solidFill>
                  <a:schemeClr val="dk1"/>
                </a:solidFill>
              </a:rPr>
              <a:t>Durable resource</a:t>
            </a:r>
            <a:endParaRPr sz="2400">
              <a:solidFill>
                <a:schemeClr val="dk1"/>
              </a:solidFill>
            </a:endParaRPr>
          </a:p>
          <a:p>
            <a:pPr marL="914400" lvl="1" indent="-3810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</a:pPr>
            <a:r>
              <a:rPr lang="en" sz="2400">
                <a:solidFill>
                  <a:schemeClr val="dk1"/>
                </a:solidFill>
              </a:rPr>
              <a:t>static cluster IP</a:t>
            </a:r>
            <a:endParaRPr sz="2400">
              <a:solidFill>
                <a:schemeClr val="dk1"/>
              </a:solidFill>
            </a:endParaRPr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</a:pPr>
            <a:r>
              <a:rPr lang="en" sz="2400">
                <a:solidFill>
                  <a:schemeClr val="dk1"/>
                </a:solidFill>
              </a:rPr>
              <a:t>static namespaced DNS name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Services</a:t>
            </a:r>
            <a:endParaRPr/>
          </a:p>
        </p:txBody>
      </p:sp>
      <p:sp>
        <p:nvSpPr>
          <p:cNvPr id="205" name="Google Shape;205;p31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51717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1000"/>
              </a:spcAft>
              <a:buSzPts val="2400"/>
              <a:buChar char="●"/>
            </a:pPr>
            <a:r>
              <a:rPr lang="en" sz="2400" b="1"/>
              <a:t>Unified method of accessing</a:t>
            </a:r>
            <a:r>
              <a:rPr lang="en" sz="2400"/>
              <a:t> the exposed workloads of Pods. </a:t>
            </a:r>
            <a:endParaRPr sz="2400"/>
          </a:p>
        </p:txBody>
      </p:sp>
      <p:pic>
        <p:nvPicPr>
          <p:cNvPr id="206" name="Google Shape;206;p31"/>
          <p:cNvPicPr preferRelativeResize="0"/>
          <p:nvPr/>
        </p:nvPicPr>
        <p:blipFill rotWithShape="1">
          <a:blip r:embed="rId3">
            <a:alphaModFix/>
          </a:blip>
          <a:srcRect l="2879" t="2555" r="2709" b="3476"/>
          <a:stretch/>
        </p:blipFill>
        <p:spPr>
          <a:xfrm>
            <a:off x="4345725" y="1139025"/>
            <a:ext cx="4673100" cy="39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31"/>
          <p:cNvSpPr txBox="1"/>
          <p:nvPr/>
        </p:nvSpPr>
        <p:spPr>
          <a:xfrm>
            <a:off x="457200" y="1955775"/>
            <a:ext cx="4075800" cy="16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 b="1">
                <a:solidFill>
                  <a:schemeClr val="dk1"/>
                </a:solidFill>
              </a:rPr>
              <a:t>Durable resource</a:t>
            </a:r>
            <a:endParaRPr sz="2400">
              <a:solidFill>
                <a:schemeClr val="dk1"/>
              </a:solidFill>
            </a:endParaRPr>
          </a:p>
          <a:p>
            <a:pPr marL="914400" lvl="1" indent="-3810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</a:pPr>
            <a:r>
              <a:rPr lang="en" sz="2400">
                <a:solidFill>
                  <a:schemeClr val="dk1"/>
                </a:solidFill>
              </a:rPr>
              <a:t>static cluster IP</a:t>
            </a:r>
            <a:endParaRPr sz="2400">
              <a:solidFill>
                <a:schemeClr val="dk1"/>
              </a:solidFill>
            </a:endParaRPr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</a:pPr>
            <a:r>
              <a:rPr lang="en" sz="2400">
                <a:solidFill>
                  <a:schemeClr val="dk1"/>
                </a:solidFill>
              </a:rPr>
              <a:t>static namespaced DNS name</a:t>
            </a:r>
            <a:endParaRPr/>
          </a:p>
        </p:txBody>
      </p:sp>
      <p:sp>
        <p:nvSpPr>
          <p:cNvPr id="208" name="Google Shape;208;p31"/>
          <p:cNvSpPr txBox="1">
            <a:spLocks noGrp="1"/>
          </p:cNvSpPr>
          <p:nvPr>
            <p:ph type="body" idx="1"/>
          </p:nvPr>
        </p:nvSpPr>
        <p:spPr>
          <a:xfrm>
            <a:off x="457200" y="3753925"/>
            <a:ext cx="5946900" cy="9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400" b="1"/>
              <a:t>NOT Ephemeral!</a:t>
            </a:r>
            <a:endParaRPr sz="54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2"/>
          <p:cNvSpPr txBox="1">
            <a:spLocks noGrp="1"/>
          </p:cNvSpPr>
          <p:nvPr>
            <p:ph type="ctrTitle"/>
          </p:nvPr>
        </p:nvSpPr>
        <p:spPr>
          <a:xfrm>
            <a:off x="685800" y="1867781"/>
            <a:ext cx="7772400" cy="164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Architecture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7883" y="-62345"/>
            <a:ext cx="8248233" cy="5143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4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Architecture Overview</a:t>
            </a:r>
            <a:endParaRPr sz="3600"/>
          </a:p>
        </p:txBody>
      </p:sp>
      <p:sp>
        <p:nvSpPr>
          <p:cNvPr id="224" name="Google Shape;224;p34"/>
          <p:cNvSpPr txBox="1">
            <a:spLocks noGrp="1"/>
          </p:cNvSpPr>
          <p:nvPr>
            <p:ph type="ctrTitle"/>
          </p:nvPr>
        </p:nvSpPr>
        <p:spPr>
          <a:xfrm>
            <a:off x="457200" y="1549525"/>
            <a:ext cx="4332600" cy="154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Control Plane Components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Control Plane Components</a:t>
            </a:r>
            <a:endParaRPr/>
          </a:p>
        </p:txBody>
      </p:sp>
      <p:sp>
        <p:nvSpPr>
          <p:cNvPr id="230" name="Google Shape;230;p35"/>
          <p:cNvSpPr txBox="1">
            <a:spLocks noGrp="1"/>
          </p:cNvSpPr>
          <p:nvPr>
            <p:ph type="body" idx="1"/>
          </p:nvPr>
        </p:nvSpPr>
        <p:spPr>
          <a:xfrm>
            <a:off x="457200" y="1532100"/>
            <a:ext cx="5673000" cy="339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60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kube-apiserver</a:t>
            </a:r>
            <a:endParaRPr/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etcd</a:t>
            </a:r>
            <a:endParaRPr/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kube-controller-manager</a:t>
            </a:r>
            <a:endParaRPr/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kube-scheduler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31" name="Google Shape;231;p35"/>
          <p:cNvPicPr preferRelativeResize="0"/>
          <p:nvPr/>
        </p:nvPicPr>
        <p:blipFill rotWithShape="1">
          <a:blip r:embed="rId3">
            <a:alphaModFix/>
          </a:blip>
          <a:srcRect r="58101" b="11402"/>
          <a:stretch/>
        </p:blipFill>
        <p:spPr>
          <a:xfrm>
            <a:off x="6130200" y="1200150"/>
            <a:ext cx="2556597" cy="38034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>
            <a:spLocks noGrp="1"/>
          </p:cNvSpPr>
          <p:nvPr>
            <p:ph type="ctrTitle"/>
          </p:nvPr>
        </p:nvSpPr>
        <p:spPr>
          <a:xfrm>
            <a:off x="685800" y="1867781"/>
            <a:ext cx="7772400" cy="164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kube-apiserver</a:t>
            </a:r>
            <a:endParaRPr/>
          </a:p>
        </p:txBody>
      </p:sp>
      <p:sp>
        <p:nvSpPr>
          <p:cNvPr id="237" name="Google Shape;237;p3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Provides a forward facing REST interface into the kubernetes control plane and datastore.  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All clients and other applications interact with kubernetes </a:t>
            </a:r>
            <a:r>
              <a:rPr lang="en" sz="2400" b="1"/>
              <a:t>strictly</a:t>
            </a:r>
            <a:r>
              <a:rPr lang="en" sz="2400"/>
              <a:t> through the API Server.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1000"/>
              </a:spcAft>
              <a:buSzPts val="2400"/>
              <a:buChar char="●"/>
            </a:pPr>
            <a:r>
              <a:rPr lang="en" sz="2400"/>
              <a:t>Acts as the gatekeeper to the cluster by handling authentication and authorization, request validation, mutation, and admission control in addition to being the front-end to the backing datastore.</a:t>
            </a:r>
            <a:endParaRPr sz="24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etcd</a:t>
            </a:r>
            <a:endParaRPr/>
          </a:p>
        </p:txBody>
      </p:sp>
      <p:sp>
        <p:nvSpPr>
          <p:cNvPr id="243" name="Google Shape;243;p37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etcd acts as the cluster datastore.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Purpose in relation to Kubernetes is to provide a strong, consistent and highly available key-value store for persisting cluster state.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1000"/>
              </a:spcAft>
              <a:buSzPts val="2400"/>
              <a:buChar char="●"/>
            </a:pPr>
            <a:r>
              <a:rPr lang="en" sz="2400"/>
              <a:t>Stores objects and config information. </a:t>
            </a:r>
            <a:endParaRPr sz="2400"/>
          </a:p>
        </p:txBody>
      </p:sp>
      <p:pic>
        <p:nvPicPr>
          <p:cNvPr id="244" name="Google Shape;244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99675" y="3509525"/>
            <a:ext cx="2621400" cy="93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etcd</a:t>
            </a:r>
            <a:endParaRPr/>
          </a:p>
        </p:txBody>
      </p:sp>
      <p:sp>
        <p:nvSpPr>
          <p:cNvPr id="250" name="Google Shape;250;p38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42720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Uses </a:t>
            </a:r>
            <a:r>
              <a:rPr lang="en" sz="2400" i="1"/>
              <a:t>“Raft Consensus” </a:t>
            </a:r>
            <a:r>
              <a:rPr lang="en" sz="2400"/>
              <a:t>among a quorum of systems to create a fault-tolerant consistent </a:t>
            </a:r>
            <a:r>
              <a:rPr lang="en" sz="2400" i="1"/>
              <a:t>“view”</a:t>
            </a:r>
            <a:r>
              <a:rPr lang="en" sz="2400"/>
              <a:t> of the cluster.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chemeClr val="hlink"/>
                </a:solidFill>
                <a:hlinkClick r:id="rId3"/>
              </a:rPr>
              <a:t>https://raft.github.io/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51" name="Google Shape;251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29325" y="1584595"/>
            <a:ext cx="3957474" cy="2956800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38"/>
          <p:cNvSpPr txBox="1"/>
          <p:nvPr/>
        </p:nvSpPr>
        <p:spPr>
          <a:xfrm>
            <a:off x="7376075" y="4541400"/>
            <a:ext cx="1074600" cy="2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5"/>
              </a:rPr>
              <a:t>Image Source</a:t>
            </a:r>
            <a:endParaRPr sz="10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kube-controller-manager</a:t>
            </a:r>
            <a:endParaRPr/>
          </a:p>
        </p:txBody>
      </p:sp>
      <p:sp>
        <p:nvSpPr>
          <p:cNvPr id="258" name="Google Shape;258;p39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60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Serves as the primary daemon that manages all core component control loops. </a:t>
            </a:r>
            <a:endParaRPr/>
          </a:p>
          <a:p>
            <a:pPr marL="457200" lvl="0" indent="-419100" algn="l" rtl="0">
              <a:spcBef>
                <a:spcPts val="100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Monitors the cluster state via the apiserver and </a:t>
            </a:r>
            <a:r>
              <a:rPr lang="en" b="1"/>
              <a:t>steers the cluster towards the desired state</a:t>
            </a:r>
            <a:r>
              <a:rPr lang="en"/>
              <a:t>. </a:t>
            </a:r>
            <a:endParaRPr sz="24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List of core controllers: </a:t>
            </a:r>
            <a:r>
              <a:rPr lang="en" sz="1200" u="sng">
                <a:solidFill>
                  <a:schemeClr val="hlink"/>
                </a:solidFill>
                <a:hlinkClick r:id="rId3"/>
              </a:rPr>
              <a:t>https://github.com/kubernetes/kubernetes/blob/master/cmd/kube-controller-manager/app/controllermanager.go#L344</a:t>
            </a:r>
            <a:endParaRPr sz="24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0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kube-scheduler</a:t>
            </a:r>
            <a:endParaRPr/>
          </a:p>
        </p:txBody>
      </p:sp>
      <p:sp>
        <p:nvSpPr>
          <p:cNvPr id="264" name="Google Shape;264;p40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Verbose policy-rich engine that evaluates workload requirements and attempts to place it on a matching resource.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Default scheduler uses bin packing.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1000"/>
              </a:spcAft>
              <a:buSzPts val="2400"/>
              <a:buChar char="●"/>
            </a:pPr>
            <a:r>
              <a:rPr lang="en" sz="2400"/>
              <a:t>Workload Requirements can include: general hardware requirements, affinity/anti-affinity, labels, and other various custom resource requirements.</a:t>
            </a:r>
            <a:endParaRPr sz="24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41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Architecture Overview</a:t>
            </a:r>
            <a:endParaRPr sz="3600"/>
          </a:p>
        </p:txBody>
      </p:sp>
      <p:sp>
        <p:nvSpPr>
          <p:cNvPr id="270" name="Google Shape;270;p41"/>
          <p:cNvSpPr txBox="1">
            <a:spLocks noGrp="1"/>
          </p:cNvSpPr>
          <p:nvPr>
            <p:ph type="ctrTitle"/>
          </p:nvPr>
        </p:nvSpPr>
        <p:spPr>
          <a:xfrm>
            <a:off x="457200" y="1549525"/>
            <a:ext cx="4332600" cy="154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Node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Components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Node Components</a:t>
            </a:r>
            <a:endParaRPr/>
          </a:p>
        </p:txBody>
      </p:sp>
      <p:sp>
        <p:nvSpPr>
          <p:cNvPr id="276" name="Google Shape;276;p4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58002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457200" lvl="0" indent="-419100" algn="l" rtl="0">
              <a:spcBef>
                <a:spcPts val="60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kubelet</a:t>
            </a:r>
            <a:endParaRPr/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kube-proxy</a:t>
            </a:r>
            <a:endParaRPr/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Container Runtime Engine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77" name="Google Shape;277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03350" y="1514887"/>
            <a:ext cx="2383451" cy="3096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kubelet</a:t>
            </a:r>
            <a:endParaRPr/>
          </a:p>
        </p:txBody>
      </p:sp>
      <p:sp>
        <p:nvSpPr>
          <p:cNvPr id="283" name="Google Shape;283;p4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Acts as the node agent responsible for managing the lifecycle of every pod on its host. 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Kubelet understands YAML container manifests that it can read from several sources:</a:t>
            </a:r>
            <a:endParaRPr sz="2400"/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file path</a:t>
            </a:r>
            <a:endParaRPr sz="2400"/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HTTP Endpoint</a:t>
            </a:r>
            <a:endParaRPr sz="2400"/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etcd watch acting on any changes</a:t>
            </a:r>
            <a:endParaRPr sz="2400"/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HTTP Server mode accepting container manifests over a simple API.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kube-proxy</a:t>
            </a:r>
            <a:endParaRPr/>
          </a:p>
        </p:txBody>
      </p:sp>
      <p:sp>
        <p:nvSpPr>
          <p:cNvPr id="289" name="Google Shape;289;p44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Manages the network rules on each node.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Performs connection forwarding or load balancing for Kubernetes cluster services.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Available Proxy Modes:</a:t>
            </a:r>
            <a:endParaRPr sz="2400"/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Userspace</a:t>
            </a:r>
            <a:endParaRPr/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iptables</a:t>
            </a:r>
            <a:endParaRPr/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ipvs (def</a:t>
            </a:r>
            <a:r>
              <a:rPr lang="en"/>
              <a:t>ault if supported)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Container Runtime Engine</a:t>
            </a:r>
            <a:endParaRPr/>
          </a:p>
        </p:txBody>
      </p:sp>
      <p:sp>
        <p:nvSpPr>
          <p:cNvPr id="295" name="Google Shape;295;p45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A container runtime is a CRI (Container Runtime Interface) compatible application that executes and manages containers. </a:t>
            </a:r>
            <a:endParaRPr sz="2400"/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Containerd (docker)</a:t>
            </a:r>
            <a:endParaRPr/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Cri-o </a:t>
            </a:r>
            <a:endParaRPr/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Rkt</a:t>
            </a:r>
            <a:endParaRPr/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Kata (formerly clear and hyper)</a:t>
            </a:r>
            <a:endParaRPr/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Virtlet (VM CRI compatible runtime)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Does “Kubernetes” Mean?</a:t>
            </a:r>
            <a:endParaRPr/>
          </a:p>
        </p:txBody>
      </p:sp>
      <p:sp>
        <p:nvSpPr>
          <p:cNvPr id="111" name="Google Shape;111;p17"/>
          <p:cNvSpPr txBox="1">
            <a:spLocks noGrp="1"/>
          </p:cNvSpPr>
          <p:nvPr>
            <p:ph type="body" idx="1"/>
          </p:nvPr>
        </p:nvSpPr>
        <p:spPr>
          <a:xfrm>
            <a:off x="818688" y="1621125"/>
            <a:ext cx="4116000" cy="16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Greek for “pilot” or </a:t>
            </a:r>
            <a:endParaRPr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“Helmsman of a ship”</a:t>
            </a:r>
            <a:endParaRPr/>
          </a:p>
        </p:txBody>
      </p:sp>
      <p:pic>
        <p:nvPicPr>
          <p:cNvPr id="112" name="Google Shape;11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6150" y="2059600"/>
            <a:ext cx="2042001" cy="2042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2513" y="3332101"/>
            <a:ext cx="5448578" cy="1407549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7"/>
          <p:cNvSpPr txBox="1"/>
          <p:nvPr/>
        </p:nvSpPr>
        <p:spPr>
          <a:xfrm>
            <a:off x="4646500" y="4595925"/>
            <a:ext cx="1074600" cy="2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5"/>
              </a:rPr>
              <a:t>Image Source</a:t>
            </a:r>
            <a:endParaRPr sz="10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0" name="Google Shape;300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6938" y="0"/>
            <a:ext cx="7310121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52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Architecture Overview</a:t>
            </a:r>
            <a:endParaRPr sz="3600"/>
          </a:p>
        </p:txBody>
      </p:sp>
      <p:sp>
        <p:nvSpPr>
          <p:cNvPr id="337" name="Google Shape;337;p52"/>
          <p:cNvSpPr txBox="1">
            <a:spLocks noGrp="1"/>
          </p:cNvSpPr>
          <p:nvPr>
            <p:ph type="ctrTitle"/>
          </p:nvPr>
        </p:nvSpPr>
        <p:spPr>
          <a:xfrm>
            <a:off x="457200" y="1549525"/>
            <a:ext cx="4332600" cy="154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Networking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Kubernetes Networking</a:t>
            </a:r>
            <a:endParaRPr/>
          </a:p>
        </p:txBody>
      </p:sp>
      <p:sp>
        <p:nvSpPr>
          <p:cNvPr id="343" name="Google Shape;343;p5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600"/>
              </a:spcBef>
              <a:spcAft>
                <a:spcPts val="0"/>
              </a:spcAft>
              <a:buSzPts val="3000"/>
              <a:buChar char="●"/>
            </a:pPr>
            <a:r>
              <a:rPr lang="en" b="1"/>
              <a:t>Pod Network</a:t>
            </a:r>
            <a:endParaRPr b="1"/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/>
              <a:t>Cluster-wide network used for pod-to-pod communication managed by a CNI (Container Network Interface) plugin.</a:t>
            </a:r>
            <a:endParaRPr/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 b="1"/>
              <a:t>Service Network</a:t>
            </a:r>
            <a:endParaRPr b="1"/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/>
              <a:t>Cluster-wide range of </a:t>
            </a:r>
            <a:r>
              <a:rPr lang="en" b="1"/>
              <a:t>Virtual IPs</a:t>
            </a:r>
            <a:r>
              <a:rPr lang="en"/>
              <a:t> managed by </a:t>
            </a:r>
            <a:r>
              <a:rPr lang="en" b="1"/>
              <a:t>kube-proxy</a:t>
            </a:r>
            <a:r>
              <a:rPr lang="en"/>
              <a:t> for service discovery.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Container Network Interface (CNI)</a:t>
            </a:r>
            <a:endParaRPr/>
          </a:p>
        </p:txBody>
      </p:sp>
      <p:sp>
        <p:nvSpPr>
          <p:cNvPr id="349" name="Google Shape;349;p54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Pod networking within Kubernetes is plumbed via the Container Network Interface (CNI).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Functions as an interface between the container runtime and a </a:t>
            </a:r>
            <a:r>
              <a:rPr lang="en" sz="2400" b="1"/>
              <a:t>network implementation</a:t>
            </a:r>
            <a:r>
              <a:rPr lang="en" sz="2400"/>
              <a:t> </a:t>
            </a:r>
            <a:r>
              <a:rPr lang="en" sz="2400" b="1"/>
              <a:t>plugin</a:t>
            </a:r>
            <a:r>
              <a:rPr lang="en" sz="2400"/>
              <a:t>.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CNCF Project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Uses a simple JSON Schema.</a:t>
            </a:r>
            <a:endParaRPr sz="24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50" name="Google Shape;350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95975" y="3037650"/>
            <a:ext cx="1331276" cy="1888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5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Fundamental Networking Rules</a:t>
            </a:r>
            <a:endParaRPr/>
          </a:p>
        </p:txBody>
      </p:sp>
      <p:sp>
        <p:nvSpPr>
          <p:cNvPr id="387" name="Google Shape;387;p58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All containers within a pod can communicate with each other unimpeded.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All Pods can communicate with all other Pods without NAT. 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All nodes can communicate with all Pods (and vice-versa) without NAT.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1000"/>
              </a:spcAft>
              <a:buSzPts val="2400"/>
              <a:buChar char="●"/>
            </a:pPr>
            <a:r>
              <a:rPr lang="en" sz="2400"/>
              <a:t>The IP that a Pod sees itself as is the same IP that others see it as.</a:t>
            </a:r>
            <a:endParaRPr sz="240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5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Fundamentals Applied </a:t>
            </a:r>
            <a:endParaRPr/>
          </a:p>
        </p:txBody>
      </p:sp>
      <p:sp>
        <p:nvSpPr>
          <p:cNvPr id="393" name="Google Shape;393;p59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600"/>
              </a:spcBef>
              <a:spcAft>
                <a:spcPts val="0"/>
              </a:spcAft>
              <a:buSzPts val="3000"/>
              <a:buChar char="●"/>
            </a:pPr>
            <a:r>
              <a:rPr lang="en" b="1"/>
              <a:t>Container-to-Container</a:t>
            </a:r>
            <a:endParaRPr b="1"/>
          </a:p>
          <a:p>
            <a:pPr marL="914400" lvl="1" indent="-381000" algn="l" rtl="0">
              <a:spcBef>
                <a:spcPts val="48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Containers within a pod exist within the </a:t>
            </a:r>
            <a:r>
              <a:rPr lang="en" sz="2400" b="1"/>
              <a:t>same network namespace</a:t>
            </a:r>
            <a:r>
              <a:rPr lang="en" sz="2400"/>
              <a:t> and share an IP.</a:t>
            </a:r>
            <a:endParaRPr sz="2400"/>
          </a:p>
          <a:p>
            <a:pPr marL="914400" lvl="1" indent="-381000" algn="l" rtl="0">
              <a:spcBef>
                <a:spcPts val="48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Enables intrapod communication over </a:t>
            </a:r>
            <a:r>
              <a:rPr lang="en" sz="2400" i="1"/>
              <a:t>localhost</a:t>
            </a:r>
            <a:r>
              <a:rPr lang="en" sz="2400"/>
              <a:t>. </a:t>
            </a:r>
            <a:endParaRPr/>
          </a:p>
          <a:p>
            <a:pPr marL="457200" lvl="0" indent="-419100" algn="l" rtl="0">
              <a:spcBef>
                <a:spcPts val="1000"/>
              </a:spcBef>
              <a:spcAft>
                <a:spcPts val="0"/>
              </a:spcAft>
              <a:buSzPts val="3000"/>
              <a:buChar char="●"/>
            </a:pPr>
            <a:r>
              <a:rPr lang="en" b="1"/>
              <a:t>Pod-to-Pod</a:t>
            </a:r>
            <a:endParaRPr b="1"/>
          </a:p>
          <a:p>
            <a:pPr marL="914400" lvl="1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○"/>
            </a:pPr>
            <a:r>
              <a:rPr lang="en"/>
              <a:t>Allocated </a:t>
            </a:r>
            <a:r>
              <a:rPr lang="en" sz="2400" b="1"/>
              <a:t>cluster unique IP</a:t>
            </a:r>
            <a:r>
              <a:rPr lang="en" sz="2400"/>
              <a:t> for the duration of its </a:t>
            </a:r>
            <a:r>
              <a:rPr lang="en"/>
              <a:t>life cycle</a:t>
            </a:r>
            <a:r>
              <a:rPr lang="en" sz="2400"/>
              <a:t>.</a:t>
            </a:r>
            <a:endParaRPr/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/>
              <a:t>P</a:t>
            </a:r>
            <a:r>
              <a:rPr lang="en" sz="2400"/>
              <a:t>ods themselves are fundamentally ephemeral. 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60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Fundamentals Applied </a:t>
            </a:r>
            <a:endParaRPr/>
          </a:p>
        </p:txBody>
      </p:sp>
      <p:sp>
        <p:nvSpPr>
          <p:cNvPr id="399" name="Google Shape;399;p60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600"/>
              </a:spcBef>
              <a:spcAft>
                <a:spcPts val="0"/>
              </a:spcAft>
              <a:buSzPts val="3000"/>
              <a:buChar char="●"/>
            </a:pPr>
            <a:r>
              <a:rPr lang="en" b="1"/>
              <a:t>Pod-to-Service</a:t>
            </a:r>
            <a:endParaRPr b="1"/>
          </a:p>
          <a:p>
            <a:pPr marL="914400" lvl="1" indent="-381000" algn="l" rtl="0">
              <a:spcBef>
                <a:spcPts val="48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managed by </a:t>
            </a:r>
            <a:r>
              <a:rPr lang="en" sz="2400" b="1"/>
              <a:t>kube-proxy</a:t>
            </a:r>
            <a:r>
              <a:rPr lang="en" sz="2400"/>
              <a:t> and given a </a:t>
            </a:r>
            <a:r>
              <a:rPr lang="en" sz="2400" b="1"/>
              <a:t>persistent cluster unique IP</a:t>
            </a:r>
            <a:endParaRPr/>
          </a:p>
          <a:p>
            <a:pPr marL="914400" lvl="1" indent="-381000" algn="l" rtl="0">
              <a:spcBef>
                <a:spcPts val="480"/>
              </a:spcBef>
              <a:spcAft>
                <a:spcPts val="0"/>
              </a:spcAft>
              <a:buSzPts val="2400"/>
              <a:buChar char="○"/>
            </a:pPr>
            <a:r>
              <a:rPr lang="en"/>
              <a:t>e</a:t>
            </a:r>
            <a:r>
              <a:rPr lang="en" sz="2400"/>
              <a:t>xists beyond a Pod’s lifecycle.</a:t>
            </a:r>
            <a:endParaRPr/>
          </a:p>
          <a:p>
            <a:pPr marL="457200" lvl="0" indent="-419100" algn="l" rtl="0">
              <a:spcBef>
                <a:spcPts val="600"/>
              </a:spcBef>
              <a:spcAft>
                <a:spcPts val="0"/>
              </a:spcAft>
              <a:buSzPts val="3000"/>
              <a:buChar char="●"/>
            </a:pPr>
            <a:r>
              <a:rPr lang="en" b="1"/>
              <a:t>External-to-Service</a:t>
            </a:r>
            <a:endParaRPr b="1"/>
          </a:p>
          <a:p>
            <a:pPr marL="914400" lvl="1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○"/>
            </a:pPr>
            <a:r>
              <a:rPr lang="en"/>
              <a:t>H</a:t>
            </a:r>
            <a:r>
              <a:rPr lang="en" sz="2400"/>
              <a:t>andled by </a:t>
            </a:r>
            <a:r>
              <a:rPr lang="en" sz="2400" b="1"/>
              <a:t>kube-proxy.</a:t>
            </a:r>
            <a:r>
              <a:rPr lang="en" sz="2400"/>
              <a:t> </a:t>
            </a:r>
            <a:endParaRPr sz="2400"/>
          </a:p>
          <a:p>
            <a:pPr marL="914400" lvl="1" indent="-381000" algn="l" rtl="0">
              <a:spcBef>
                <a:spcPts val="1000"/>
              </a:spcBef>
              <a:spcAft>
                <a:spcPts val="1000"/>
              </a:spcAft>
              <a:buSzPts val="2400"/>
              <a:buChar char="○"/>
            </a:pPr>
            <a:r>
              <a:rPr lang="en"/>
              <a:t>Works </a:t>
            </a:r>
            <a:r>
              <a:rPr lang="en" sz="2400"/>
              <a:t>in cooperation with a cloud provider or other external entity (load balancer). 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61"/>
          <p:cNvSpPr txBox="1">
            <a:spLocks noGrp="1"/>
          </p:cNvSpPr>
          <p:nvPr>
            <p:ph type="ctrTitle"/>
          </p:nvPr>
        </p:nvSpPr>
        <p:spPr>
          <a:xfrm>
            <a:off x="685800" y="1867781"/>
            <a:ext cx="7772400" cy="164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Concepts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62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Concepts and Resources</a:t>
            </a:r>
            <a:endParaRPr/>
          </a:p>
        </p:txBody>
      </p:sp>
      <p:sp>
        <p:nvSpPr>
          <p:cNvPr id="410" name="Google Shape;410;p62"/>
          <p:cNvSpPr txBox="1">
            <a:spLocks noGrp="1"/>
          </p:cNvSpPr>
          <p:nvPr>
            <p:ph type="ctrTitle"/>
          </p:nvPr>
        </p:nvSpPr>
        <p:spPr>
          <a:xfrm>
            <a:off x="457200" y="1549525"/>
            <a:ext cx="4332600" cy="154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API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</a:t>
            </a:r>
            <a:br>
              <a:rPr lang="en"/>
            </a:br>
            <a:r>
              <a:rPr lang="en"/>
              <a:t>Object Model</a:t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6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API Overview</a:t>
            </a:r>
            <a:endParaRPr/>
          </a:p>
        </p:txBody>
      </p:sp>
      <p:sp>
        <p:nvSpPr>
          <p:cNvPr id="416" name="Google Shape;416;p63"/>
          <p:cNvSpPr txBox="1">
            <a:spLocks noGrp="1"/>
          </p:cNvSpPr>
          <p:nvPr>
            <p:ph type="body" idx="1"/>
          </p:nvPr>
        </p:nvSpPr>
        <p:spPr>
          <a:xfrm>
            <a:off x="457200" y="1451275"/>
            <a:ext cx="4592100" cy="347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60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The </a:t>
            </a:r>
            <a:r>
              <a:rPr lang="en" b="1"/>
              <a:t>REST API</a:t>
            </a:r>
            <a:r>
              <a:rPr lang="en"/>
              <a:t> is the true </a:t>
            </a:r>
            <a:r>
              <a:rPr lang="en" b="1"/>
              <a:t>keystone</a:t>
            </a:r>
            <a:r>
              <a:rPr lang="en"/>
              <a:t> of Kubernetes.</a:t>
            </a:r>
            <a:endParaRPr/>
          </a:p>
          <a:p>
            <a:pPr marL="457200" lvl="0" indent="-419100" algn="l" rtl="0">
              <a:spcBef>
                <a:spcPts val="1000"/>
              </a:spcBef>
              <a:spcAft>
                <a:spcPts val="1000"/>
              </a:spcAft>
              <a:buSzPts val="3000"/>
              <a:buChar char="●"/>
            </a:pPr>
            <a:r>
              <a:rPr lang="en" b="1"/>
              <a:t>Everything</a:t>
            </a:r>
            <a:r>
              <a:rPr lang="en"/>
              <a:t> within the Kubernetes is as an </a:t>
            </a:r>
            <a:r>
              <a:rPr lang="en" b="1"/>
              <a:t>API Object</a:t>
            </a:r>
            <a:r>
              <a:rPr lang="en"/>
              <a:t>.</a:t>
            </a:r>
            <a:endParaRPr/>
          </a:p>
        </p:txBody>
      </p:sp>
      <p:pic>
        <p:nvPicPr>
          <p:cNvPr id="417" name="Google Shape;417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4350" y="1280025"/>
            <a:ext cx="3474576" cy="3474576"/>
          </a:xfrm>
          <a:prstGeom prst="rect">
            <a:avLst/>
          </a:prstGeom>
          <a:noFill/>
          <a:ln>
            <a:noFill/>
          </a:ln>
        </p:spPr>
      </p:pic>
      <p:sp>
        <p:nvSpPr>
          <p:cNvPr id="418" name="Google Shape;418;p63"/>
          <p:cNvSpPr txBox="1"/>
          <p:nvPr/>
        </p:nvSpPr>
        <p:spPr>
          <a:xfrm>
            <a:off x="7654550" y="4643250"/>
            <a:ext cx="1074600" cy="2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4"/>
              </a:rPr>
              <a:t>Image Source</a:t>
            </a:r>
            <a:endParaRPr sz="1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Kubernetes?</a:t>
            </a:r>
            <a:endParaRPr/>
          </a:p>
        </p:txBody>
      </p:sp>
      <p:sp>
        <p:nvSpPr>
          <p:cNvPr id="120" name="Google Shape;120;p18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Project that was spun out of Google as an open source container orchestration platform.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Built from the lessons learned in the experiences of developing and running Google’s Borg and Omega.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1000"/>
              </a:spcAft>
              <a:buSzPts val="2400"/>
              <a:buChar char="●"/>
            </a:pPr>
            <a:r>
              <a:rPr lang="en" sz="2400"/>
              <a:t>Designed from the ground-up as a </a:t>
            </a:r>
            <a:r>
              <a:rPr lang="en" sz="2400" b="1"/>
              <a:t>loosely coupled</a:t>
            </a:r>
            <a:r>
              <a:rPr lang="en" sz="2400"/>
              <a:t> collection of components centered around deploying, maintaining and scaling workloads.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6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API Groups</a:t>
            </a:r>
            <a:endParaRPr/>
          </a:p>
        </p:txBody>
      </p:sp>
      <p:sp>
        <p:nvSpPr>
          <p:cNvPr id="424" name="Google Shape;424;p64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Designed to make it </a:t>
            </a:r>
            <a:br>
              <a:rPr lang="en" sz="2400"/>
            </a:br>
            <a:r>
              <a:rPr lang="en" sz="2400"/>
              <a:t>extremely simple to </a:t>
            </a:r>
            <a:br>
              <a:rPr lang="en" sz="2400"/>
            </a:br>
            <a:r>
              <a:rPr lang="en" sz="2400"/>
              <a:t>both understand and</a:t>
            </a:r>
            <a:br>
              <a:rPr lang="en" sz="2400"/>
            </a:br>
            <a:r>
              <a:rPr lang="en" sz="2400"/>
              <a:t>extend.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An API Group is a </a:t>
            </a:r>
            <a:r>
              <a:rPr lang="en" sz="2400" b="1"/>
              <a:t>REST </a:t>
            </a:r>
            <a:br>
              <a:rPr lang="en" sz="2400" b="1"/>
            </a:br>
            <a:r>
              <a:rPr lang="en" sz="2400" b="1"/>
              <a:t>compatible path</a:t>
            </a:r>
            <a:r>
              <a:rPr lang="en" sz="2400"/>
              <a:t> that acts as the type descriptor for a Kubernetes object. 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1000"/>
              </a:spcAft>
              <a:buSzPts val="2400"/>
              <a:buChar char="●"/>
            </a:pPr>
            <a:r>
              <a:rPr lang="en" sz="2400"/>
              <a:t>Referenced within an object as the </a:t>
            </a:r>
            <a:r>
              <a:rPr lang="en" sz="24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apiVersion</a:t>
            </a:r>
            <a:r>
              <a:rPr lang="en" sz="2400">
                <a:solidFill>
                  <a:srgbClr val="000000"/>
                </a:solidFill>
              </a:rPr>
              <a:t> and </a:t>
            </a:r>
            <a:r>
              <a:rPr lang="en" sz="24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kind</a:t>
            </a:r>
            <a:r>
              <a:rPr lang="en" sz="2400">
                <a:solidFill>
                  <a:srgbClr val="000000"/>
                </a:solidFill>
              </a:rPr>
              <a:t>.</a:t>
            </a:r>
            <a:endParaRPr sz="2400">
              <a:solidFill>
                <a:srgbClr val="000000"/>
              </a:solidFill>
            </a:endParaRPr>
          </a:p>
        </p:txBody>
      </p:sp>
      <p:sp>
        <p:nvSpPr>
          <p:cNvPr id="425" name="Google Shape;425;p64"/>
          <p:cNvSpPr txBox="1">
            <a:spLocks noGrp="1"/>
          </p:cNvSpPr>
          <p:nvPr>
            <p:ph type="body" idx="2"/>
          </p:nvPr>
        </p:nvSpPr>
        <p:spPr>
          <a:xfrm>
            <a:off x="4692300" y="1268025"/>
            <a:ext cx="3994500" cy="1862700"/>
          </a:xfrm>
          <a:prstGeom prst="rect">
            <a:avLst/>
          </a:prstGeom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/>
              <a:t>Format:</a:t>
            </a:r>
            <a:endParaRPr sz="1400"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>
                <a:latin typeface="Roboto Mono"/>
                <a:ea typeface="Roboto Mono"/>
                <a:cs typeface="Roboto Mono"/>
                <a:sym typeface="Roboto Mono"/>
              </a:rPr>
              <a:t>/apis/</a:t>
            </a:r>
            <a:r>
              <a:rPr lang="en" sz="1400" b="1" i="1">
                <a:solidFill>
                  <a:srgbClr val="76A5AF"/>
                </a:solidFill>
                <a:latin typeface="Roboto Mono"/>
                <a:ea typeface="Roboto Mono"/>
                <a:cs typeface="Roboto Mono"/>
                <a:sym typeface="Roboto Mono"/>
              </a:rPr>
              <a:t>&lt;group&gt;</a:t>
            </a:r>
            <a:r>
              <a:rPr lang="en" sz="1400" b="1">
                <a:latin typeface="Roboto Mono"/>
                <a:ea typeface="Roboto Mono"/>
                <a:cs typeface="Roboto Mono"/>
                <a:sym typeface="Roboto Mono"/>
              </a:rPr>
              <a:t>/</a:t>
            </a:r>
            <a:r>
              <a:rPr lang="en" sz="1400" b="1" i="1">
                <a:solidFill>
                  <a:srgbClr val="F6B26B"/>
                </a:solidFill>
                <a:latin typeface="Roboto Mono"/>
                <a:ea typeface="Roboto Mono"/>
                <a:cs typeface="Roboto Mono"/>
                <a:sym typeface="Roboto Mono"/>
              </a:rPr>
              <a:t>&lt;version&gt;</a:t>
            </a:r>
            <a:r>
              <a:rPr lang="en" sz="1400" b="1">
                <a:latin typeface="Roboto Mono"/>
                <a:ea typeface="Roboto Mono"/>
                <a:cs typeface="Roboto Mono"/>
                <a:sym typeface="Roboto Mono"/>
              </a:rPr>
              <a:t>/</a:t>
            </a:r>
            <a:r>
              <a:rPr lang="en" sz="1400" b="1" i="1">
                <a:solidFill>
                  <a:srgbClr val="CC4125"/>
                </a:solidFill>
                <a:latin typeface="Roboto Mono"/>
                <a:ea typeface="Roboto Mono"/>
                <a:cs typeface="Roboto Mono"/>
                <a:sym typeface="Roboto Mono"/>
              </a:rPr>
              <a:t>&lt;resource&gt;</a:t>
            </a:r>
            <a:endParaRPr sz="1400" b="1" i="1">
              <a:solidFill>
                <a:srgbClr val="CC412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i="1">
              <a:solidFill>
                <a:srgbClr val="CC412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/>
              <a:t>Examples:</a:t>
            </a:r>
            <a:endParaRPr sz="1400"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>
                <a:latin typeface="Roboto Mono"/>
                <a:ea typeface="Roboto Mono"/>
                <a:cs typeface="Roboto Mono"/>
                <a:sym typeface="Roboto Mono"/>
              </a:rPr>
              <a:t>/apis/</a:t>
            </a:r>
            <a:r>
              <a:rPr lang="en" sz="1400" b="1">
                <a:solidFill>
                  <a:srgbClr val="76A5AF"/>
                </a:solidFill>
                <a:latin typeface="Roboto Mono"/>
                <a:ea typeface="Roboto Mono"/>
                <a:cs typeface="Roboto Mono"/>
                <a:sym typeface="Roboto Mono"/>
              </a:rPr>
              <a:t>apps</a:t>
            </a:r>
            <a:r>
              <a:rPr lang="en" sz="1400" b="1">
                <a:latin typeface="Roboto Mono"/>
                <a:ea typeface="Roboto Mono"/>
                <a:cs typeface="Roboto Mono"/>
                <a:sym typeface="Roboto Mono"/>
              </a:rPr>
              <a:t>/</a:t>
            </a:r>
            <a:r>
              <a:rPr lang="en" sz="1400" b="1">
                <a:solidFill>
                  <a:srgbClr val="F6B26B"/>
                </a:solidFill>
                <a:latin typeface="Roboto Mono"/>
                <a:ea typeface="Roboto Mono"/>
                <a:cs typeface="Roboto Mono"/>
                <a:sym typeface="Roboto Mono"/>
              </a:rPr>
              <a:t>v1</a:t>
            </a:r>
            <a:r>
              <a:rPr lang="en" sz="1400" b="1">
                <a:latin typeface="Roboto Mono"/>
                <a:ea typeface="Roboto Mono"/>
                <a:cs typeface="Roboto Mono"/>
                <a:sym typeface="Roboto Mono"/>
              </a:rPr>
              <a:t>/</a:t>
            </a:r>
            <a:r>
              <a:rPr lang="en" sz="1400" b="1">
                <a:solidFill>
                  <a:srgbClr val="CC4125"/>
                </a:solidFill>
                <a:latin typeface="Roboto Mono"/>
                <a:ea typeface="Roboto Mono"/>
                <a:cs typeface="Roboto Mono"/>
                <a:sym typeface="Roboto Mono"/>
              </a:rPr>
              <a:t>deployments</a:t>
            </a:r>
            <a:endParaRPr sz="1400" b="1">
              <a:solidFill>
                <a:srgbClr val="CC412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b="1">
                <a:latin typeface="Roboto Mono"/>
                <a:ea typeface="Roboto Mono"/>
                <a:cs typeface="Roboto Mono"/>
                <a:sym typeface="Roboto Mono"/>
              </a:rPr>
              <a:t>/apis/</a:t>
            </a:r>
            <a:r>
              <a:rPr lang="en" sz="1400" b="1">
                <a:solidFill>
                  <a:srgbClr val="76A5AF"/>
                </a:solidFill>
                <a:latin typeface="Roboto Mono"/>
                <a:ea typeface="Roboto Mono"/>
                <a:cs typeface="Roboto Mono"/>
                <a:sym typeface="Roboto Mono"/>
              </a:rPr>
              <a:t>batch</a:t>
            </a:r>
            <a:r>
              <a:rPr lang="en" sz="1400" b="1">
                <a:latin typeface="Roboto Mono"/>
                <a:ea typeface="Roboto Mono"/>
                <a:cs typeface="Roboto Mono"/>
                <a:sym typeface="Roboto Mono"/>
              </a:rPr>
              <a:t>/</a:t>
            </a:r>
            <a:r>
              <a:rPr lang="en" sz="1400" b="1">
                <a:solidFill>
                  <a:srgbClr val="F6B26B"/>
                </a:solidFill>
                <a:latin typeface="Roboto Mono"/>
                <a:ea typeface="Roboto Mono"/>
                <a:cs typeface="Roboto Mono"/>
                <a:sym typeface="Roboto Mono"/>
              </a:rPr>
              <a:t>v1beta1</a:t>
            </a:r>
            <a:r>
              <a:rPr lang="en" sz="1400" b="1">
                <a:latin typeface="Roboto Mono"/>
                <a:ea typeface="Roboto Mono"/>
                <a:cs typeface="Roboto Mono"/>
                <a:sym typeface="Roboto Mono"/>
              </a:rPr>
              <a:t>/</a:t>
            </a:r>
            <a:r>
              <a:rPr lang="en" sz="1400" b="1">
                <a:solidFill>
                  <a:srgbClr val="CC4125"/>
                </a:solidFill>
                <a:latin typeface="Roboto Mono"/>
                <a:ea typeface="Roboto Mono"/>
                <a:cs typeface="Roboto Mono"/>
                <a:sym typeface="Roboto Mono"/>
              </a:rPr>
              <a:t>cronjobs</a:t>
            </a:r>
            <a:endParaRPr b="1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6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API Versioning</a:t>
            </a:r>
            <a:endParaRPr/>
          </a:p>
        </p:txBody>
      </p:sp>
      <p:sp>
        <p:nvSpPr>
          <p:cNvPr id="431" name="Google Shape;431;p65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Three tiers of API maturity </a:t>
            </a:r>
            <a:br>
              <a:rPr lang="en" sz="2400"/>
            </a:br>
            <a:r>
              <a:rPr lang="en" sz="2400"/>
              <a:t>levels.  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Also referenced within the </a:t>
            </a:r>
            <a:br>
              <a:rPr lang="en" sz="2400"/>
            </a:br>
            <a:r>
              <a:rPr lang="en" sz="2400"/>
              <a:t>object </a:t>
            </a:r>
            <a:r>
              <a:rPr lang="en" sz="24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apiVersion</a:t>
            </a:r>
            <a:r>
              <a:rPr lang="en" sz="2400"/>
              <a:t>.</a:t>
            </a:r>
            <a:br>
              <a:rPr lang="en" sz="2400"/>
            </a:br>
            <a:endParaRPr/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 sz="1800" b="1"/>
              <a:t>Alpha</a:t>
            </a:r>
            <a:r>
              <a:rPr lang="en" sz="1800"/>
              <a:t>: Possibly buggy, And may change. </a:t>
            </a:r>
            <a:r>
              <a:rPr lang="en" sz="1800" b="1"/>
              <a:t>Disabled by default</a:t>
            </a:r>
            <a:r>
              <a:rPr lang="en" sz="1800"/>
              <a:t>. </a:t>
            </a:r>
            <a:endParaRPr sz="180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sz="1800" b="1"/>
              <a:t>Beta</a:t>
            </a:r>
            <a:r>
              <a:rPr lang="en" sz="1800"/>
              <a:t>: Tested and considered stable. However API Schema may</a:t>
            </a:r>
            <a:br>
              <a:rPr lang="en" sz="1800"/>
            </a:br>
            <a:r>
              <a:rPr lang="en" sz="1800"/>
              <a:t>change. </a:t>
            </a:r>
            <a:r>
              <a:rPr lang="en" sz="1800" b="1"/>
              <a:t>Enabled by default</a:t>
            </a:r>
            <a:r>
              <a:rPr lang="en" sz="1800"/>
              <a:t>. </a:t>
            </a:r>
            <a:endParaRPr sz="1800"/>
          </a:p>
          <a:p>
            <a:pPr marL="457200" lvl="0" indent="-342900" algn="l" rtl="0">
              <a:spcBef>
                <a:spcPts val="1000"/>
              </a:spcBef>
              <a:spcAft>
                <a:spcPts val="1000"/>
              </a:spcAft>
              <a:buSzPts val="1800"/>
              <a:buChar char="●"/>
            </a:pPr>
            <a:r>
              <a:rPr lang="en" sz="1800" b="1"/>
              <a:t>Stable</a:t>
            </a:r>
            <a:r>
              <a:rPr lang="en" sz="1800"/>
              <a:t>: Released, stable and API schema will not change. </a:t>
            </a:r>
            <a:br>
              <a:rPr lang="en" sz="1800"/>
            </a:br>
            <a:r>
              <a:rPr lang="en" sz="1800" b="1"/>
              <a:t>Enabled by default</a:t>
            </a:r>
            <a:r>
              <a:rPr lang="en" sz="1800"/>
              <a:t>.</a:t>
            </a:r>
            <a:endParaRPr sz="1800"/>
          </a:p>
        </p:txBody>
      </p:sp>
      <p:sp>
        <p:nvSpPr>
          <p:cNvPr id="432" name="Google Shape;432;p65"/>
          <p:cNvSpPr txBox="1">
            <a:spLocks noGrp="1"/>
          </p:cNvSpPr>
          <p:nvPr>
            <p:ph type="body" idx="2"/>
          </p:nvPr>
        </p:nvSpPr>
        <p:spPr>
          <a:xfrm>
            <a:off x="4692300" y="1268025"/>
            <a:ext cx="3994500" cy="1862700"/>
          </a:xfrm>
          <a:prstGeom prst="rect">
            <a:avLst/>
          </a:prstGeom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/>
              <a:t>Format:</a:t>
            </a:r>
            <a:endParaRPr sz="1400"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>
                <a:latin typeface="Roboto Mono"/>
                <a:ea typeface="Roboto Mono"/>
                <a:cs typeface="Roboto Mono"/>
                <a:sym typeface="Roboto Mono"/>
              </a:rPr>
              <a:t>/apis/</a:t>
            </a:r>
            <a:r>
              <a:rPr lang="en" sz="1400" b="1" i="1">
                <a:solidFill>
                  <a:srgbClr val="76A5AF"/>
                </a:solidFill>
                <a:latin typeface="Roboto Mono"/>
                <a:ea typeface="Roboto Mono"/>
                <a:cs typeface="Roboto Mono"/>
                <a:sym typeface="Roboto Mono"/>
              </a:rPr>
              <a:t>&lt;group&gt;</a:t>
            </a:r>
            <a:r>
              <a:rPr lang="en" sz="1400" b="1">
                <a:latin typeface="Roboto Mono"/>
                <a:ea typeface="Roboto Mono"/>
                <a:cs typeface="Roboto Mono"/>
                <a:sym typeface="Roboto Mono"/>
              </a:rPr>
              <a:t>/</a:t>
            </a:r>
            <a:r>
              <a:rPr lang="en" sz="1400" b="1" i="1">
                <a:solidFill>
                  <a:srgbClr val="F6B26B"/>
                </a:solidFill>
                <a:latin typeface="Roboto Mono"/>
                <a:ea typeface="Roboto Mono"/>
                <a:cs typeface="Roboto Mono"/>
                <a:sym typeface="Roboto Mono"/>
              </a:rPr>
              <a:t>&lt;version&gt;</a:t>
            </a:r>
            <a:r>
              <a:rPr lang="en" sz="1400" b="1">
                <a:latin typeface="Roboto Mono"/>
                <a:ea typeface="Roboto Mono"/>
                <a:cs typeface="Roboto Mono"/>
                <a:sym typeface="Roboto Mono"/>
              </a:rPr>
              <a:t>/</a:t>
            </a:r>
            <a:r>
              <a:rPr lang="en" sz="1400" b="1" i="1">
                <a:solidFill>
                  <a:srgbClr val="CC4125"/>
                </a:solidFill>
                <a:latin typeface="Roboto Mono"/>
                <a:ea typeface="Roboto Mono"/>
                <a:cs typeface="Roboto Mono"/>
                <a:sym typeface="Roboto Mono"/>
              </a:rPr>
              <a:t>&lt;resource&gt;</a:t>
            </a:r>
            <a:endParaRPr sz="1400" b="1" i="1">
              <a:solidFill>
                <a:srgbClr val="CC412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i="1">
              <a:solidFill>
                <a:srgbClr val="CC412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/>
              <a:t>Examples:</a:t>
            </a:r>
            <a:endParaRPr sz="1400"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>
                <a:latin typeface="Roboto Mono"/>
                <a:ea typeface="Roboto Mono"/>
                <a:cs typeface="Roboto Mono"/>
                <a:sym typeface="Roboto Mono"/>
              </a:rPr>
              <a:t>/apis/</a:t>
            </a:r>
            <a:r>
              <a:rPr lang="en" sz="1400" b="1">
                <a:solidFill>
                  <a:srgbClr val="76A5AF"/>
                </a:solidFill>
                <a:latin typeface="Roboto Mono"/>
                <a:ea typeface="Roboto Mono"/>
                <a:cs typeface="Roboto Mono"/>
                <a:sym typeface="Roboto Mono"/>
              </a:rPr>
              <a:t>apps</a:t>
            </a:r>
            <a:r>
              <a:rPr lang="en" sz="1400" b="1">
                <a:latin typeface="Roboto Mono"/>
                <a:ea typeface="Roboto Mono"/>
                <a:cs typeface="Roboto Mono"/>
                <a:sym typeface="Roboto Mono"/>
              </a:rPr>
              <a:t>/</a:t>
            </a:r>
            <a:r>
              <a:rPr lang="en" sz="1400" b="1">
                <a:solidFill>
                  <a:srgbClr val="F6B26B"/>
                </a:solidFill>
                <a:latin typeface="Roboto Mono"/>
                <a:ea typeface="Roboto Mono"/>
                <a:cs typeface="Roboto Mono"/>
                <a:sym typeface="Roboto Mono"/>
              </a:rPr>
              <a:t>v1</a:t>
            </a:r>
            <a:r>
              <a:rPr lang="en" sz="1400" b="1">
                <a:latin typeface="Roboto Mono"/>
                <a:ea typeface="Roboto Mono"/>
                <a:cs typeface="Roboto Mono"/>
                <a:sym typeface="Roboto Mono"/>
              </a:rPr>
              <a:t>/</a:t>
            </a:r>
            <a:r>
              <a:rPr lang="en" sz="1400" b="1">
                <a:solidFill>
                  <a:srgbClr val="CC4125"/>
                </a:solidFill>
                <a:latin typeface="Roboto Mono"/>
                <a:ea typeface="Roboto Mono"/>
                <a:cs typeface="Roboto Mono"/>
                <a:sym typeface="Roboto Mono"/>
              </a:rPr>
              <a:t>deployments</a:t>
            </a:r>
            <a:endParaRPr sz="1400" b="1">
              <a:solidFill>
                <a:srgbClr val="CC412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b="1">
                <a:latin typeface="Roboto Mono"/>
                <a:ea typeface="Roboto Mono"/>
                <a:cs typeface="Roboto Mono"/>
                <a:sym typeface="Roboto Mono"/>
              </a:rPr>
              <a:t>/apis/</a:t>
            </a:r>
            <a:r>
              <a:rPr lang="en" sz="1400" b="1">
                <a:solidFill>
                  <a:srgbClr val="76A5AF"/>
                </a:solidFill>
                <a:latin typeface="Roboto Mono"/>
                <a:ea typeface="Roboto Mono"/>
                <a:cs typeface="Roboto Mono"/>
                <a:sym typeface="Roboto Mono"/>
              </a:rPr>
              <a:t>batch</a:t>
            </a:r>
            <a:r>
              <a:rPr lang="en" sz="1400" b="1">
                <a:latin typeface="Roboto Mono"/>
                <a:ea typeface="Roboto Mono"/>
                <a:cs typeface="Roboto Mono"/>
                <a:sym typeface="Roboto Mono"/>
              </a:rPr>
              <a:t>/</a:t>
            </a:r>
            <a:r>
              <a:rPr lang="en" sz="1400" b="1">
                <a:solidFill>
                  <a:srgbClr val="F6B26B"/>
                </a:solidFill>
                <a:latin typeface="Roboto Mono"/>
                <a:ea typeface="Roboto Mono"/>
                <a:cs typeface="Roboto Mono"/>
                <a:sym typeface="Roboto Mono"/>
              </a:rPr>
              <a:t>v1beta1</a:t>
            </a:r>
            <a:r>
              <a:rPr lang="en" sz="1400" b="1">
                <a:latin typeface="Roboto Mono"/>
                <a:ea typeface="Roboto Mono"/>
                <a:cs typeface="Roboto Mono"/>
                <a:sym typeface="Roboto Mono"/>
              </a:rPr>
              <a:t>/</a:t>
            </a:r>
            <a:r>
              <a:rPr lang="en" sz="1400" b="1">
                <a:solidFill>
                  <a:srgbClr val="CC4125"/>
                </a:solidFill>
                <a:latin typeface="Roboto Mono"/>
                <a:ea typeface="Roboto Mono"/>
                <a:cs typeface="Roboto Mono"/>
                <a:sym typeface="Roboto Mono"/>
              </a:rPr>
              <a:t>cronjobs</a:t>
            </a:r>
            <a:endParaRPr b="1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6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 Model</a:t>
            </a:r>
            <a:endParaRPr/>
          </a:p>
        </p:txBody>
      </p:sp>
      <p:sp>
        <p:nvSpPr>
          <p:cNvPr id="438" name="Google Shape;438;p6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Objects are a “</a:t>
            </a:r>
            <a:r>
              <a:rPr lang="en" sz="2400" i="1"/>
              <a:t>record of intent</a:t>
            </a:r>
            <a:r>
              <a:rPr lang="en" sz="2400"/>
              <a:t>” or a persistent entity that represent the desired state of the object within the cluster. 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All objects </a:t>
            </a:r>
            <a:r>
              <a:rPr lang="en" sz="2400" b="1"/>
              <a:t>MUST </a:t>
            </a:r>
            <a:r>
              <a:rPr lang="en" sz="2400"/>
              <a:t>have  </a:t>
            </a:r>
            <a:r>
              <a:rPr lang="en" sz="24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apiVersion</a:t>
            </a:r>
            <a:r>
              <a:rPr lang="en" sz="2400"/>
              <a:t>,</a:t>
            </a:r>
            <a:r>
              <a:rPr lang="en" sz="24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kind</a:t>
            </a:r>
            <a:r>
              <a:rPr lang="en" sz="2400"/>
              <a:t>, and poses the nested fields</a:t>
            </a:r>
            <a:r>
              <a:rPr lang="en" sz="24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metadata.name</a:t>
            </a:r>
            <a:r>
              <a:rPr lang="en" sz="2400"/>
              <a:t>, </a:t>
            </a:r>
            <a:r>
              <a:rPr lang="en" sz="24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metadata.namespace</a:t>
            </a:r>
            <a:r>
              <a:rPr lang="en" sz="2400"/>
              <a:t>, and </a:t>
            </a:r>
            <a:r>
              <a:rPr lang="en" sz="24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metadata.uid</a:t>
            </a:r>
            <a:r>
              <a:rPr lang="en" sz="2400"/>
              <a:t>.</a:t>
            </a:r>
            <a:endParaRPr sz="24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 Model Requirements</a:t>
            </a:r>
            <a:endParaRPr/>
          </a:p>
        </p:txBody>
      </p:sp>
      <p:sp>
        <p:nvSpPr>
          <p:cNvPr id="444" name="Google Shape;444;p67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9250" algn="l" rtl="0">
              <a:spcBef>
                <a:spcPts val="600"/>
              </a:spcBef>
              <a:spcAft>
                <a:spcPts val="0"/>
              </a:spcAft>
              <a:buSzPts val="1900"/>
              <a:buChar char="●"/>
            </a:pPr>
            <a:r>
              <a:rPr lang="en" sz="19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apiVersion: </a:t>
            </a:r>
            <a:r>
              <a:rPr lang="en" sz="1900"/>
              <a:t>Kubernetes API version of the Object</a:t>
            </a:r>
            <a:endParaRPr sz="19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kind: </a:t>
            </a:r>
            <a:r>
              <a:rPr lang="en" sz="1900"/>
              <a:t>Type of Kubernetes Object</a:t>
            </a:r>
            <a:endParaRPr sz="19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metadata.name: </a:t>
            </a:r>
            <a:r>
              <a:rPr lang="en" sz="1900"/>
              <a:t>Unique name of the Object</a:t>
            </a:r>
            <a:endParaRPr sz="19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metadata.namespace: </a:t>
            </a:r>
            <a:r>
              <a:rPr lang="en" sz="1900"/>
              <a:t>Scoped environment name that the object belongs to (will default to current).</a:t>
            </a:r>
            <a:endParaRPr sz="19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metadata.uid: </a:t>
            </a:r>
            <a:r>
              <a:rPr lang="en" sz="1900"/>
              <a:t>The (generated) uid for an object.</a:t>
            </a:r>
            <a:endParaRPr sz="19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445" name="Google Shape;445;p67"/>
          <p:cNvSpPr txBox="1">
            <a:spLocks noGrp="1"/>
          </p:cNvSpPr>
          <p:nvPr>
            <p:ph type="body" idx="4294967295"/>
          </p:nvPr>
        </p:nvSpPr>
        <p:spPr>
          <a:xfrm>
            <a:off x="1339650" y="3250000"/>
            <a:ext cx="6464700" cy="1734900"/>
          </a:xfrm>
          <a:prstGeom prst="rect">
            <a:avLst/>
          </a:prstGeom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apiVersion</a:t>
            </a:r>
            <a:r>
              <a:rPr lang="en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18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8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v1</a:t>
            </a:r>
            <a:endParaRPr sz="18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kind</a:t>
            </a: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18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8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Pod</a:t>
            </a:r>
            <a:endParaRPr sz="18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metadata</a:t>
            </a: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18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name</a:t>
            </a: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8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pod-example</a:t>
            </a:r>
            <a:br>
              <a:rPr lang="en" sz="18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8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namespace</a:t>
            </a: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8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default</a:t>
            </a:r>
            <a:endParaRPr sz="18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18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uid</a:t>
            </a: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8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f8798d82-1185-11e8-94ce-080027b3c7a6</a:t>
            </a:r>
            <a:endParaRPr sz="18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6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 Expression - YAML</a:t>
            </a:r>
            <a:endParaRPr/>
          </a:p>
        </p:txBody>
      </p:sp>
      <p:sp>
        <p:nvSpPr>
          <p:cNvPr id="451" name="Google Shape;451;p68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Files or other representations of Kubernetes Objects are generally represented in YAML.</a:t>
            </a:r>
            <a:endParaRPr sz="180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A “</a:t>
            </a:r>
            <a:r>
              <a:rPr lang="en" sz="1800" i="1"/>
              <a:t>Human Friendly</a:t>
            </a:r>
            <a:r>
              <a:rPr lang="en" sz="1800"/>
              <a:t>” data serialization standard.</a:t>
            </a:r>
            <a:endParaRPr sz="180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Uses white space (specifically spaces) alignment to denote ownership.</a:t>
            </a:r>
            <a:endParaRPr sz="180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Three basic data types:</a:t>
            </a:r>
            <a:endParaRPr sz="1800"/>
          </a:p>
          <a:p>
            <a:pPr marL="914400" lvl="1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○"/>
            </a:pPr>
            <a:r>
              <a:rPr lang="en" sz="1800" b="1"/>
              <a:t>mappings</a:t>
            </a:r>
            <a:r>
              <a:rPr lang="en" sz="1800"/>
              <a:t>  - hash or dictionary,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 b="1"/>
              <a:t>sequences</a:t>
            </a:r>
            <a:r>
              <a:rPr lang="en" sz="1800"/>
              <a:t> - array or list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 b="1"/>
              <a:t>scalars</a:t>
            </a:r>
            <a:r>
              <a:rPr lang="en" sz="1800"/>
              <a:t> - string, number, boolean etc</a:t>
            </a:r>
            <a:endParaRPr sz="180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6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 Expression - YAML</a:t>
            </a:r>
            <a:endParaRPr/>
          </a:p>
        </p:txBody>
      </p:sp>
      <p:sp>
        <p:nvSpPr>
          <p:cNvPr id="457" name="Google Shape;457;p69"/>
          <p:cNvSpPr txBox="1">
            <a:spLocks noGrp="1"/>
          </p:cNvSpPr>
          <p:nvPr>
            <p:ph type="body" idx="1"/>
          </p:nvPr>
        </p:nvSpPr>
        <p:spPr>
          <a:xfrm>
            <a:off x="3117600" y="1278275"/>
            <a:ext cx="2908800" cy="3725700"/>
          </a:xfrm>
          <a:prstGeom prst="rect">
            <a:avLst/>
          </a:prstGeom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apiVersion: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v1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kind: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Pod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metadata:</a:t>
            </a:r>
            <a:endParaRPr sz="16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name: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yaml</a:t>
            </a:r>
            <a:endParaRPr sz="16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spec:</a:t>
            </a:r>
            <a:endParaRPr sz="16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containers:</a:t>
            </a:r>
            <a:endParaRPr sz="16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- name: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container1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  image: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nginx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- name: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container2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  image: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alpine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58" name="Google Shape;458;p69"/>
          <p:cNvSpPr txBox="1"/>
          <p:nvPr/>
        </p:nvSpPr>
        <p:spPr>
          <a:xfrm>
            <a:off x="6960075" y="3694800"/>
            <a:ext cx="3750300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3" name="Google Shape;463;p70"/>
          <p:cNvCxnSpPr>
            <a:stCxn id="464" idx="3"/>
            <a:endCxn id="465" idx="1"/>
          </p:cNvCxnSpPr>
          <p:nvPr/>
        </p:nvCxnSpPr>
        <p:spPr>
          <a:xfrm>
            <a:off x="5970525" y="3349725"/>
            <a:ext cx="904800" cy="48180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66" name="Google Shape;466;p70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 Expression - YAML</a:t>
            </a:r>
            <a:endParaRPr/>
          </a:p>
        </p:txBody>
      </p:sp>
      <p:sp>
        <p:nvSpPr>
          <p:cNvPr id="467" name="Google Shape;467;p70"/>
          <p:cNvSpPr txBox="1">
            <a:spLocks noGrp="1"/>
          </p:cNvSpPr>
          <p:nvPr>
            <p:ph type="body" idx="1"/>
          </p:nvPr>
        </p:nvSpPr>
        <p:spPr>
          <a:xfrm>
            <a:off x="3117600" y="1278275"/>
            <a:ext cx="2908800" cy="3725700"/>
          </a:xfrm>
          <a:prstGeom prst="rect">
            <a:avLst/>
          </a:prstGeom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apiVersion: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v1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kind: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Pod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metadata:</a:t>
            </a:r>
            <a:endParaRPr sz="16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name: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yaml</a:t>
            </a:r>
            <a:endParaRPr sz="16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spec:</a:t>
            </a:r>
            <a:endParaRPr sz="16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containers:</a:t>
            </a:r>
            <a:endParaRPr sz="16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- name: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container1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  image: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nginx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- name: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container2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  image: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alpine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468" name="Google Shape;468;p70"/>
          <p:cNvCxnSpPr>
            <a:stCxn id="469" idx="3"/>
            <a:endCxn id="470" idx="1"/>
          </p:cNvCxnSpPr>
          <p:nvPr/>
        </p:nvCxnSpPr>
        <p:spPr>
          <a:xfrm rot="10800000" flipH="1">
            <a:off x="2038275" y="2113925"/>
            <a:ext cx="1032300" cy="26250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64" name="Google Shape;464;p70"/>
          <p:cNvSpPr/>
          <p:nvPr/>
        </p:nvSpPr>
        <p:spPr>
          <a:xfrm>
            <a:off x="3347925" y="2627025"/>
            <a:ext cx="2622600" cy="1445400"/>
          </a:xfrm>
          <a:prstGeom prst="rect">
            <a:avLst/>
          </a:prstGeom>
          <a:noFill/>
          <a:ln w="38100" cap="flat" cmpd="sng">
            <a:solidFill>
              <a:srgbClr val="EA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Google Shape;471;p70"/>
          <p:cNvSpPr txBox="1"/>
          <p:nvPr/>
        </p:nvSpPr>
        <p:spPr>
          <a:xfrm>
            <a:off x="6960075" y="3694800"/>
            <a:ext cx="3750300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70"/>
          <p:cNvSpPr txBox="1"/>
          <p:nvPr/>
        </p:nvSpPr>
        <p:spPr>
          <a:xfrm>
            <a:off x="6875450" y="3440875"/>
            <a:ext cx="1074300" cy="7812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Sequence</a:t>
            </a:r>
            <a:br>
              <a:rPr lang="en" b="1"/>
            </a:br>
            <a:r>
              <a:rPr lang="en" b="1"/>
              <a:t>Array</a:t>
            </a:r>
            <a:br>
              <a:rPr lang="en" b="1"/>
            </a:br>
            <a:r>
              <a:rPr lang="en" b="1"/>
              <a:t>List</a:t>
            </a:r>
            <a:endParaRPr b="1"/>
          </a:p>
        </p:txBody>
      </p:sp>
      <p:sp>
        <p:nvSpPr>
          <p:cNvPr id="470" name="Google Shape;470;p70"/>
          <p:cNvSpPr/>
          <p:nvPr/>
        </p:nvSpPr>
        <p:spPr>
          <a:xfrm>
            <a:off x="3070600" y="1854900"/>
            <a:ext cx="1816500" cy="518100"/>
          </a:xfrm>
          <a:prstGeom prst="rect">
            <a:avLst/>
          </a:prstGeom>
          <a:noFill/>
          <a:ln w="38100" cap="flat" cmpd="sng">
            <a:solidFill>
              <a:srgbClr val="B6D7A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70"/>
          <p:cNvSpPr txBox="1"/>
          <p:nvPr/>
        </p:nvSpPr>
        <p:spPr>
          <a:xfrm>
            <a:off x="918075" y="1914125"/>
            <a:ext cx="1120200" cy="9246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Mapping</a:t>
            </a:r>
            <a:br>
              <a:rPr lang="en" b="1"/>
            </a:br>
            <a:r>
              <a:rPr lang="en" b="1"/>
              <a:t>Hash</a:t>
            </a:r>
            <a:br>
              <a:rPr lang="en" b="1"/>
            </a:br>
            <a:r>
              <a:rPr lang="en" b="1"/>
              <a:t>Dictionary</a:t>
            </a:r>
            <a:endParaRPr b="1"/>
          </a:p>
        </p:txBody>
      </p:sp>
      <p:sp>
        <p:nvSpPr>
          <p:cNvPr id="472" name="Google Shape;472;p70"/>
          <p:cNvSpPr/>
          <p:nvPr/>
        </p:nvSpPr>
        <p:spPr>
          <a:xfrm>
            <a:off x="4603275" y="1278275"/>
            <a:ext cx="436200" cy="437400"/>
          </a:xfrm>
          <a:prstGeom prst="rect">
            <a:avLst/>
          </a:prstGeom>
          <a:noFill/>
          <a:ln w="38100" cap="flat" cmpd="sng">
            <a:solidFill>
              <a:srgbClr val="9FC5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70"/>
          <p:cNvSpPr txBox="1"/>
          <p:nvPr/>
        </p:nvSpPr>
        <p:spPr>
          <a:xfrm>
            <a:off x="6250400" y="1715550"/>
            <a:ext cx="3750300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70"/>
          <p:cNvSpPr txBox="1"/>
          <p:nvPr/>
        </p:nvSpPr>
        <p:spPr>
          <a:xfrm>
            <a:off x="6126700" y="1806700"/>
            <a:ext cx="3750300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5" name="Google Shape;475;p70"/>
          <p:cNvSpPr txBox="1"/>
          <p:nvPr/>
        </p:nvSpPr>
        <p:spPr>
          <a:xfrm>
            <a:off x="6517325" y="1604850"/>
            <a:ext cx="761700" cy="437400"/>
          </a:xfrm>
          <a:prstGeom prst="rect">
            <a:avLst/>
          </a:prstGeom>
          <a:solidFill>
            <a:srgbClr val="9FC5E8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Scalar</a:t>
            </a:r>
            <a:endParaRPr b="1"/>
          </a:p>
        </p:txBody>
      </p:sp>
      <p:cxnSp>
        <p:nvCxnSpPr>
          <p:cNvPr id="476" name="Google Shape;476;p70"/>
          <p:cNvCxnSpPr>
            <a:stCxn id="475" idx="1"/>
            <a:endCxn id="472" idx="3"/>
          </p:cNvCxnSpPr>
          <p:nvPr/>
        </p:nvCxnSpPr>
        <p:spPr>
          <a:xfrm rot="10800000">
            <a:off x="5039525" y="1496850"/>
            <a:ext cx="1477800" cy="32670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 Model - Workloads</a:t>
            </a:r>
            <a:endParaRPr/>
          </a:p>
        </p:txBody>
      </p:sp>
      <p:sp>
        <p:nvSpPr>
          <p:cNvPr id="489" name="Google Shape;489;p7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60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Workload related objects within Kubernetes have an additional two nested fields </a:t>
            </a:r>
            <a:r>
              <a:rPr lang="en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spec</a:t>
            </a:r>
            <a:r>
              <a:rPr lang="en"/>
              <a:t> and </a:t>
            </a:r>
            <a:r>
              <a:rPr lang="en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status</a:t>
            </a:r>
            <a:r>
              <a:rPr lang="en"/>
              <a:t>.</a:t>
            </a:r>
            <a:endParaRPr/>
          </a:p>
          <a:p>
            <a:pPr marL="914400" lvl="1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○"/>
            </a:pPr>
            <a:r>
              <a:rPr lang="en" sz="24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spec </a:t>
            </a:r>
            <a:r>
              <a:rPr lang="en" sz="2400"/>
              <a:t>- Describes the </a:t>
            </a:r>
            <a:r>
              <a:rPr lang="en" sz="2400" b="1"/>
              <a:t>desired state</a:t>
            </a:r>
            <a:r>
              <a:rPr lang="en" sz="2400"/>
              <a:t> or </a:t>
            </a:r>
            <a:r>
              <a:rPr lang="en" sz="2400" b="1"/>
              <a:t>configuration</a:t>
            </a:r>
            <a:r>
              <a:rPr lang="en" sz="2400"/>
              <a:t> of the object to be created.</a:t>
            </a:r>
            <a:endParaRPr/>
          </a:p>
          <a:p>
            <a:pPr marL="914400" lvl="1" indent="-381000" algn="l" rtl="0">
              <a:spcBef>
                <a:spcPts val="1000"/>
              </a:spcBef>
              <a:spcAft>
                <a:spcPts val="1000"/>
              </a:spcAft>
              <a:buSzPts val="2400"/>
              <a:buChar char="○"/>
            </a:pPr>
            <a:r>
              <a:rPr lang="en" sz="24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status </a:t>
            </a:r>
            <a:r>
              <a:rPr lang="en" sz="2400"/>
              <a:t>- Is managed by Kubernetes and describes the </a:t>
            </a:r>
            <a:r>
              <a:rPr lang="en" sz="2400" b="1"/>
              <a:t>actual</a:t>
            </a:r>
            <a:r>
              <a:rPr lang="en" b="1"/>
              <a:t> </a:t>
            </a:r>
            <a:r>
              <a:rPr lang="en" sz="2400" b="1"/>
              <a:t>state</a:t>
            </a:r>
            <a:r>
              <a:rPr lang="en" sz="2400"/>
              <a:t> of the object and its history. </a:t>
            </a:r>
            <a:endParaRPr sz="2400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Workload Object Example</a:t>
            </a:r>
            <a:endParaRPr/>
          </a:p>
        </p:txBody>
      </p:sp>
      <p:sp>
        <p:nvSpPr>
          <p:cNvPr id="495" name="Google Shape;495;p7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000000"/>
                </a:solidFill>
              </a:rPr>
              <a:t>Example Object</a:t>
            </a:r>
            <a:br>
              <a:rPr lang="en" sz="14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 sz="14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apiVersion: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v1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kind: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Pod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metadata:</a:t>
            </a:r>
            <a:endParaRPr sz="16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name: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pod-example</a:t>
            </a:r>
            <a:endParaRPr sz="16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spec:</a:t>
            </a:r>
            <a:endParaRPr sz="16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containers:</a:t>
            </a:r>
            <a:endParaRPr sz="16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- name: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nginx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image: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nginx:stable-alpine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ports:</a:t>
            </a:r>
            <a:endParaRPr sz="16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- containerPort: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80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endParaRPr sz="14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96" name="Google Shape;496;p73"/>
          <p:cNvSpPr txBox="1">
            <a:spLocks noGrp="1"/>
          </p:cNvSpPr>
          <p:nvPr>
            <p:ph type="body" idx="2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/>
              <a:t>Example Status Snippet</a:t>
            </a:r>
            <a:endParaRPr sz="1000" b="1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status:</a:t>
            </a:r>
            <a:endParaRPr sz="10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conditions:</a:t>
            </a:r>
            <a:endParaRPr sz="10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- lastProbeTime: </a:t>
            </a:r>
            <a:r>
              <a:rPr lang="en" sz="10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null</a:t>
            </a:r>
            <a:endParaRPr sz="10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lastTransitionTime: </a:t>
            </a:r>
            <a:r>
              <a:rPr lang="en" sz="10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2018-02-14T14:15:52Z</a:t>
            </a:r>
            <a:endParaRPr sz="10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status: </a:t>
            </a:r>
            <a:r>
              <a:rPr lang="en" sz="10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"True"</a:t>
            </a:r>
            <a:endParaRPr sz="10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type: </a:t>
            </a:r>
            <a:r>
              <a:rPr lang="en" sz="10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Ready</a:t>
            </a:r>
            <a:endParaRPr sz="10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- lastProbeTime: </a:t>
            </a:r>
            <a:r>
              <a:rPr lang="en" sz="10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null</a:t>
            </a:r>
            <a:endParaRPr sz="10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lastTransitionTime: </a:t>
            </a:r>
            <a:r>
              <a:rPr lang="en" sz="10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2018-02-14T14:15:49Z</a:t>
            </a:r>
            <a:endParaRPr sz="10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status: </a:t>
            </a:r>
            <a:r>
              <a:rPr lang="en" sz="10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"True"</a:t>
            </a:r>
            <a:endParaRPr sz="10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type: </a:t>
            </a:r>
            <a:r>
              <a:rPr lang="en" sz="10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Initialized</a:t>
            </a:r>
            <a:endParaRPr sz="10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- lastProbeTime: </a:t>
            </a:r>
            <a:r>
              <a:rPr lang="en" sz="10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null</a:t>
            </a:r>
            <a:endParaRPr sz="10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lastTransitionTime: </a:t>
            </a:r>
            <a:r>
              <a:rPr lang="en" sz="10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2018-02-14T14:15:49Z</a:t>
            </a:r>
            <a:endParaRPr sz="10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status: </a:t>
            </a:r>
            <a:r>
              <a:rPr lang="en" sz="10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"True"</a:t>
            </a:r>
            <a:endParaRPr sz="10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type: </a:t>
            </a:r>
            <a:r>
              <a:rPr lang="en" sz="10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PodScheduled</a:t>
            </a:r>
            <a:endParaRPr sz="8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0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74"/>
          <p:cNvSpPr txBox="1">
            <a:spLocks noGrp="1"/>
          </p:cNvSpPr>
          <p:nvPr>
            <p:ph type="body" idx="1"/>
          </p:nvPr>
        </p:nvSpPr>
        <p:spPr>
          <a:xfrm>
            <a:off x="309600" y="114359"/>
            <a:ext cx="82296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Lab - github.com/mrbobbytables/k8s-intro-tutorials/blob/master/cli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02" name="Google Shape;502;p74"/>
          <p:cNvSpPr txBox="1">
            <a:spLocks noGrp="1"/>
          </p:cNvSpPr>
          <p:nvPr>
            <p:ph type="ctrTitle"/>
          </p:nvPr>
        </p:nvSpPr>
        <p:spPr>
          <a:xfrm>
            <a:off x="309600" y="2287550"/>
            <a:ext cx="4332600" cy="154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the API</a:t>
            </a:r>
            <a:endParaRPr/>
          </a:p>
        </p:txBody>
      </p:sp>
      <p:sp>
        <p:nvSpPr>
          <p:cNvPr id="503" name="Google Shape;503;p74"/>
          <p:cNvSpPr txBox="1"/>
          <p:nvPr/>
        </p:nvSpPr>
        <p:spPr>
          <a:xfrm>
            <a:off x="1443925" y="3478875"/>
            <a:ext cx="2129100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(aka, using the CLI)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Does Kubernetes do?</a:t>
            </a:r>
            <a:endParaRPr/>
          </a:p>
        </p:txBody>
      </p:sp>
      <p:sp>
        <p:nvSpPr>
          <p:cNvPr id="126" name="Google Shape;126;p19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Known as the </a:t>
            </a:r>
            <a:r>
              <a:rPr lang="en" sz="2400" b="1"/>
              <a:t>linux kernel of distributed systems</a:t>
            </a:r>
            <a:r>
              <a:rPr lang="en" sz="2400"/>
              <a:t>.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 sz="2400" b="1"/>
              <a:t>Abstracts away the underlying hardware</a:t>
            </a:r>
            <a:r>
              <a:rPr lang="en" sz="2400"/>
              <a:t> of the nodes and provides a uniform interface for workloads to be both deployed and consume the shared pool of resources.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1000"/>
              </a:spcAft>
              <a:buSzPts val="2400"/>
              <a:buChar char="●"/>
            </a:pPr>
            <a:r>
              <a:rPr lang="en" sz="2400"/>
              <a:t>Works as an engine for resolving state by converging actual and the </a:t>
            </a:r>
            <a:r>
              <a:rPr lang="en" sz="2400" b="1"/>
              <a:t>desired state</a:t>
            </a:r>
            <a:r>
              <a:rPr lang="en" sz="2400"/>
              <a:t> of the system.</a:t>
            </a:r>
            <a:endParaRPr sz="2400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75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Concepts and Resources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" name="Google Shape;509;p75"/>
          <p:cNvSpPr txBox="1">
            <a:spLocks noGrp="1"/>
          </p:cNvSpPr>
          <p:nvPr>
            <p:ph type="ctrTitle"/>
          </p:nvPr>
        </p:nvSpPr>
        <p:spPr>
          <a:xfrm>
            <a:off x="457200" y="1549525"/>
            <a:ext cx="4332600" cy="154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Core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Objects</a:t>
            </a:r>
            <a:endParaRPr/>
          </a:p>
        </p:txBody>
      </p:sp>
      <p:sp>
        <p:nvSpPr>
          <p:cNvPr id="510" name="Google Shape;510;p75"/>
          <p:cNvSpPr txBox="1">
            <a:spLocks noGrp="1"/>
          </p:cNvSpPr>
          <p:nvPr>
            <p:ph type="ctrTitle"/>
          </p:nvPr>
        </p:nvSpPr>
        <p:spPr>
          <a:xfrm>
            <a:off x="4789800" y="892400"/>
            <a:ext cx="3087600" cy="29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Namespaces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Pods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Labels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Selectors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Services</a:t>
            </a:r>
            <a:endParaRPr sz="2400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7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Core Concepts</a:t>
            </a:r>
            <a:endParaRPr/>
          </a:p>
        </p:txBody>
      </p:sp>
      <p:sp>
        <p:nvSpPr>
          <p:cNvPr id="516" name="Google Shape;516;p7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Kubernetes has several core building blocks that make up the foundation of  their higher level components.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76"/>
          <p:cNvSpPr txBox="1"/>
          <p:nvPr/>
        </p:nvSpPr>
        <p:spPr>
          <a:xfrm>
            <a:off x="2856600" y="2921650"/>
            <a:ext cx="3430800" cy="60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000" b="1">
                <a:solidFill>
                  <a:schemeClr val="dk1"/>
                </a:solidFill>
              </a:rPr>
              <a:t>Namespaces</a:t>
            </a:r>
            <a:endParaRPr sz="4000" b="1"/>
          </a:p>
        </p:txBody>
      </p:sp>
      <p:sp>
        <p:nvSpPr>
          <p:cNvPr id="518" name="Google Shape;518;p76"/>
          <p:cNvSpPr txBox="1"/>
          <p:nvPr/>
        </p:nvSpPr>
        <p:spPr>
          <a:xfrm>
            <a:off x="1883725" y="3593200"/>
            <a:ext cx="1815600" cy="60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4000" b="1">
                <a:solidFill>
                  <a:schemeClr val="dk1"/>
                </a:solidFill>
              </a:rPr>
              <a:t>Pods</a:t>
            </a:r>
            <a:endParaRPr sz="4000" b="1"/>
          </a:p>
        </p:txBody>
      </p:sp>
      <p:sp>
        <p:nvSpPr>
          <p:cNvPr id="519" name="Google Shape;519;p76"/>
          <p:cNvSpPr txBox="1"/>
          <p:nvPr/>
        </p:nvSpPr>
        <p:spPr>
          <a:xfrm>
            <a:off x="5321025" y="4239400"/>
            <a:ext cx="2490300" cy="5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4000" b="1">
                <a:solidFill>
                  <a:schemeClr val="dk1"/>
                </a:solidFill>
              </a:rPr>
              <a:t>Selectors</a:t>
            </a:r>
            <a:endParaRPr sz="4000" b="1"/>
          </a:p>
        </p:txBody>
      </p:sp>
      <p:sp>
        <p:nvSpPr>
          <p:cNvPr id="520" name="Google Shape;520;p76"/>
          <p:cNvSpPr txBox="1"/>
          <p:nvPr/>
        </p:nvSpPr>
        <p:spPr>
          <a:xfrm>
            <a:off x="5321025" y="3635500"/>
            <a:ext cx="2287200" cy="5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4000" b="1">
                <a:solidFill>
                  <a:schemeClr val="dk1"/>
                </a:solidFill>
              </a:rPr>
              <a:t>Services</a:t>
            </a:r>
            <a:endParaRPr sz="4000" b="1"/>
          </a:p>
        </p:txBody>
      </p:sp>
      <p:sp>
        <p:nvSpPr>
          <p:cNvPr id="521" name="Google Shape;521;p76"/>
          <p:cNvSpPr txBox="1"/>
          <p:nvPr/>
        </p:nvSpPr>
        <p:spPr>
          <a:xfrm>
            <a:off x="1883725" y="4197100"/>
            <a:ext cx="1815600" cy="60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000" b="1">
                <a:solidFill>
                  <a:schemeClr val="dk1"/>
                </a:solidFill>
              </a:rPr>
              <a:t>Labels</a:t>
            </a:r>
            <a:endParaRPr sz="4000" b="1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7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Namespaces</a:t>
            </a:r>
            <a:endParaRPr/>
          </a:p>
        </p:txBody>
      </p:sp>
      <p:sp>
        <p:nvSpPr>
          <p:cNvPr id="527" name="Google Shape;527;p77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157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/>
              <a:t>Namespaces are a logical cluster or environment, and are the primary method of partitioning a cluster or scoping access.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77"/>
          <p:cNvSpPr txBox="1">
            <a:spLocks noGrp="1"/>
          </p:cNvSpPr>
          <p:nvPr>
            <p:ph type="body" idx="2"/>
          </p:nvPr>
        </p:nvSpPr>
        <p:spPr>
          <a:xfrm>
            <a:off x="635575" y="2772950"/>
            <a:ext cx="2655600" cy="1712400"/>
          </a:xfrm>
          <a:prstGeom prst="rect">
            <a:avLst/>
          </a:prstGeom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apiVersion: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v1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kind: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Namespace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metadata:</a:t>
            </a:r>
            <a:endParaRPr sz="16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name: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prod</a:t>
            </a:r>
            <a:endParaRPr sz="16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labels:</a:t>
            </a:r>
            <a:endParaRPr sz="16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app: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MyBigWebApp</a:t>
            </a:r>
            <a:b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 </a:t>
            </a:r>
            <a:endParaRPr sz="16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endParaRPr sz="14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9" name="Google Shape;529;p77"/>
          <p:cNvSpPr txBox="1">
            <a:spLocks noGrp="1"/>
          </p:cNvSpPr>
          <p:nvPr>
            <p:ph type="body" idx="2"/>
          </p:nvPr>
        </p:nvSpPr>
        <p:spPr>
          <a:xfrm>
            <a:off x="3716650" y="2772950"/>
            <a:ext cx="4724400" cy="1712400"/>
          </a:xfrm>
          <a:prstGeom prst="rect">
            <a:avLst/>
          </a:prstGeom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783F04"/>
                </a:solidFill>
                <a:latin typeface="Roboto Mono"/>
                <a:ea typeface="Roboto Mono"/>
                <a:cs typeface="Roboto Mono"/>
                <a:sym typeface="Roboto Mono"/>
              </a:rPr>
              <a:t>$ kubectl get ns --show-labels</a:t>
            </a:r>
            <a:endParaRPr sz="1200">
              <a:solidFill>
                <a:srgbClr val="783F0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783F04"/>
                </a:solidFill>
                <a:latin typeface="Roboto Mono"/>
                <a:ea typeface="Roboto Mono"/>
                <a:cs typeface="Roboto Mono"/>
                <a:sym typeface="Roboto Mono"/>
              </a:rPr>
              <a:t>NAME          STATUS    AGE       LABELS</a:t>
            </a:r>
            <a:endParaRPr sz="1200">
              <a:solidFill>
                <a:srgbClr val="783F0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783F04"/>
                </a:solidFill>
                <a:latin typeface="Roboto Mono"/>
                <a:ea typeface="Roboto Mono"/>
                <a:cs typeface="Roboto Mono"/>
                <a:sym typeface="Roboto Mono"/>
              </a:rPr>
              <a:t>default       Active    11h       &lt;none&gt;</a:t>
            </a:r>
            <a:endParaRPr sz="1200">
              <a:solidFill>
                <a:srgbClr val="783F0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783F04"/>
                </a:solidFill>
                <a:latin typeface="Roboto Mono"/>
                <a:ea typeface="Roboto Mono"/>
                <a:cs typeface="Roboto Mono"/>
                <a:sym typeface="Roboto Mono"/>
              </a:rPr>
              <a:t>kube-public   Active    11h       &lt;none&gt;</a:t>
            </a:r>
            <a:endParaRPr sz="1200">
              <a:solidFill>
                <a:srgbClr val="783F0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783F04"/>
                </a:solidFill>
                <a:latin typeface="Roboto Mono"/>
                <a:ea typeface="Roboto Mono"/>
                <a:cs typeface="Roboto Mono"/>
                <a:sym typeface="Roboto Mono"/>
              </a:rPr>
              <a:t>kube-system   Active    11h       &lt;none&gt;</a:t>
            </a:r>
            <a:endParaRPr sz="1200">
              <a:solidFill>
                <a:srgbClr val="783F0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783F04"/>
                </a:solidFill>
                <a:latin typeface="Roboto Mono"/>
                <a:ea typeface="Roboto Mono"/>
                <a:cs typeface="Roboto Mono"/>
                <a:sym typeface="Roboto Mono"/>
              </a:rPr>
              <a:t>prod          Active    6s        app=MyBigWebApp</a:t>
            </a:r>
            <a:endParaRPr sz="1200">
              <a:solidFill>
                <a:srgbClr val="274E1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7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Default Namespaces</a:t>
            </a:r>
            <a:endParaRPr/>
          </a:p>
        </p:txBody>
      </p:sp>
      <p:sp>
        <p:nvSpPr>
          <p:cNvPr id="535" name="Google Shape;535;p78"/>
          <p:cNvSpPr txBox="1">
            <a:spLocks noGrp="1"/>
          </p:cNvSpPr>
          <p:nvPr>
            <p:ph type="body" idx="4294967295"/>
          </p:nvPr>
        </p:nvSpPr>
        <p:spPr>
          <a:xfrm>
            <a:off x="4692300" y="1448450"/>
            <a:ext cx="3994500" cy="1330500"/>
          </a:xfrm>
          <a:prstGeom prst="rect">
            <a:avLst/>
          </a:prstGeom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783F04"/>
                </a:solidFill>
                <a:latin typeface="Roboto Mono"/>
                <a:ea typeface="Roboto Mono"/>
                <a:cs typeface="Roboto Mono"/>
                <a:sym typeface="Roboto Mono"/>
              </a:rPr>
              <a:t>$ kubectl get ns --show-labels</a:t>
            </a:r>
            <a:endParaRPr sz="1200">
              <a:solidFill>
                <a:srgbClr val="783F0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783F04"/>
                </a:solidFill>
                <a:latin typeface="Roboto Mono"/>
                <a:ea typeface="Roboto Mono"/>
                <a:cs typeface="Roboto Mono"/>
                <a:sym typeface="Roboto Mono"/>
              </a:rPr>
              <a:t>NAME          STATUS    AGE       LABELS</a:t>
            </a:r>
            <a:endParaRPr sz="1200">
              <a:solidFill>
                <a:srgbClr val="783F0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783F04"/>
                </a:solidFill>
                <a:latin typeface="Roboto Mono"/>
                <a:ea typeface="Roboto Mono"/>
                <a:cs typeface="Roboto Mono"/>
                <a:sym typeface="Roboto Mono"/>
              </a:rPr>
              <a:t>default       Active    11h       &lt;none&gt;</a:t>
            </a:r>
            <a:endParaRPr sz="1200">
              <a:solidFill>
                <a:srgbClr val="783F0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783F04"/>
                </a:solidFill>
                <a:latin typeface="Roboto Mono"/>
                <a:ea typeface="Roboto Mono"/>
                <a:cs typeface="Roboto Mono"/>
                <a:sym typeface="Roboto Mono"/>
              </a:rPr>
              <a:t>kube-public   Active    11h       &lt;none&gt;</a:t>
            </a:r>
            <a:endParaRPr sz="1200">
              <a:solidFill>
                <a:srgbClr val="783F0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783F04"/>
                </a:solidFill>
                <a:latin typeface="Roboto Mono"/>
                <a:ea typeface="Roboto Mono"/>
                <a:cs typeface="Roboto Mono"/>
                <a:sym typeface="Roboto Mono"/>
              </a:rPr>
              <a:t>kube-system   Active    11h       &lt;none&gt;</a:t>
            </a:r>
            <a:endParaRPr>
              <a:solidFill>
                <a:srgbClr val="783F04"/>
              </a:solidFill>
            </a:endParaRPr>
          </a:p>
        </p:txBody>
      </p:sp>
      <p:sp>
        <p:nvSpPr>
          <p:cNvPr id="536" name="Google Shape;536;p78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4235100" cy="133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" sz="2400" b="1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default</a:t>
            </a:r>
            <a:r>
              <a:rPr lang="en" sz="2400"/>
              <a:t>: The default namespace for any object without a namespace.</a:t>
            </a:r>
            <a:endParaRPr sz="2400"/>
          </a:p>
        </p:txBody>
      </p:sp>
      <p:sp>
        <p:nvSpPr>
          <p:cNvPr id="537" name="Google Shape;537;p78"/>
          <p:cNvSpPr txBox="1"/>
          <p:nvPr/>
        </p:nvSpPr>
        <p:spPr>
          <a:xfrm>
            <a:off x="457200" y="2381375"/>
            <a:ext cx="4235100" cy="5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 b="1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kube-system</a:t>
            </a:r>
            <a:r>
              <a:rPr lang="en" sz="2400">
                <a:solidFill>
                  <a:schemeClr val="dk1"/>
                </a:solidFill>
              </a:rPr>
              <a:t>: Acts as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538" name="Google Shape;538;p78"/>
          <p:cNvSpPr txBox="1"/>
          <p:nvPr/>
        </p:nvSpPr>
        <p:spPr>
          <a:xfrm>
            <a:off x="925500" y="2778975"/>
            <a:ext cx="77613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the home for objects and resources created by Kubernetes itself.</a:t>
            </a:r>
            <a:endParaRPr sz="24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9" name="Google Shape;539;p78"/>
          <p:cNvSpPr txBox="1"/>
          <p:nvPr/>
        </p:nvSpPr>
        <p:spPr>
          <a:xfrm>
            <a:off x="457200" y="3562025"/>
            <a:ext cx="8229600" cy="12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1000"/>
              </a:spcAft>
              <a:buClr>
                <a:schemeClr val="dk1"/>
              </a:buClr>
              <a:buSzPts val="2400"/>
              <a:buChar char="●"/>
            </a:pPr>
            <a:r>
              <a:rPr lang="en" sz="2400" b="1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kube-public</a:t>
            </a:r>
            <a:r>
              <a:rPr lang="en" sz="2400">
                <a:solidFill>
                  <a:schemeClr val="dk1"/>
                </a:solidFill>
              </a:rPr>
              <a:t>: A special namespace; readable by all users that is reserved for cluster bootstrapping and configuration.</a:t>
            </a:r>
            <a:endParaRPr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7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Pod</a:t>
            </a:r>
            <a:endParaRPr/>
          </a:p>
        </p:txBody>
      </p:sp>
      <p:sp>
        <p:nvSpPr>
          <p:cNvPr id="545" name="Google Shape;545;p79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5598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 b="1"/>
              <a:t>Atomic unit</a:t>
            </a:r>
            <a:r>
              <a:rPr lang="en" sz="2400"/>
              <a:t> or smallest “</a:t>
            </a:r>
            <a:r>
              <a:rPr lang="en" sz="2400" i="1"/>
              <a:t>unit of work</a:t>
            </a:r>
            <a:r>
              <a:rPr lang="en" sz="2400"/>
              <a:t>”of Kubernetes.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Foundational building block of Kubernetes Workloads. 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1000"/>
              </a:spcAft>
              <a:buSzPts val="2400"/>
              <a:buChar char="●"/>
            </a:pPr>
            <a:r>
              <a:rPr lang="en" sz="2400"/>
              <a:t>Pods are one or more containers that share volumes, a network namespace, and are a part of a </a:t>
            </a:r>
            <a:r>
              <a:rPr lang="en" sz="2400" b="1"/>
              <a:t>single context</a:t>
            </a:r>
            <a:r>
              <a:rPr lang="en" sz="2400"/>
              <a:t>.</a:t>
            </a:r>
            <a:endParaRPr sz="2400" b="1"/>
          </a:p>
        </p:txBody>
      </p:sp>
      <p:pic>
        <p:nvPicPr>
          <p:cNvPr id="546" name="Google Shape;546;p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81611" y="1219675"/>
            <a:ext cx="2903465" cy="3686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0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Pod Examples</a:t>
            </a:r>
            <a:endParaRPr/>
          </a:p>
        </p:txBody>
      </p:sp>
      <p:sp>
        <p:nvSpPr>
          <p:cNvPr id="552" name="Google Shape;552;p80"/>
          <p:cNvSpPr txBox="1">
            <a:spLocks noGrp="1"/>
          </p:cNvSpPr>
          <p:nvPr>
            <p:ph type="body" idx="2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apiVersion: </a:t>
            </a:r>
            <a:r>
              <a:rPr lang="en" sz="9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v1</a:t>
            </a:r>
            <a:endParaRPr sz="9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kind: </a:t>
            </a:r>
            <a:r>
              <a:rPr lang="en" sz="9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Pod</a:t>
            </a:r>
            <a:endParaRPr sz="9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metadata:</a:t>
            </a:r>
            <a:endParaRPr sz="9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name: </a:t>
            </a:r>
            <a:r>
              <a:rPr lang="en" sz="9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multi-container-example</a:t>
            </a:r>
            <a:endParaRPr sz="9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spec:</a:t>
            </a:r>
            <a:endParaRPr sz="9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containers:</a:t>
            </a:r>
            <a:endParaRPr sz="9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- name: </a:t>
            </a:r>
            <a:r>
              <a:rPr lang="en" sz="9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nginx</a:t>
            </a:r>
            <a:endParaRPr sz="9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image: </a:t>
            </a:r>
            <a:r>
              <a:rPr lang="en" sz="9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nginx:stable-alpine</a:t>
            </a:r>
            <a:endParaRPr sz="9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ports:</a:t>
            </a:r>
            <a:endParaRPr sz="9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- containerPort: </a:t>
            </a:r>
            <a:r>
              <a:rPr lang="en" sz="9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80</a:t>
            </a:r>
            <a:endParaRPr sz="9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volumeMounts:</a:t>
            </a:r>
            <a:endParaRPr sz="9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- name: </a:t>
            </a:r>
            <a:r>
              <a:rPr lang="en" sz="9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html</a:t>
            </a:r>
            <a:endParaRPr sz="9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  mountPath: </a:t>
            </a:r>
            <a:r>
              <a:rPr lang="en" sz="9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/usr/share/nginx/html</a:t>
            </a:r>
            <a:endParaRPr sz="9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- name: </a:t>
            </a:r>
            <a:r>
              <a:rPr lang="en" sz="9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content</a:t>
            </a:r>
            <a:endParaRPr sz="9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image: </a:t>
            </a:r>
            <a:r>
              <a:rPr lang="en" sz="9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alpine:latest</a:t>
            </a:r>
            <a:endParaRPr sz="9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command: </a:t>
            </a:r>
            <a:r>
              <a:rPr lang="en" sz="9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["/bin/sh", "-c"]</a:t>
            </a:r>
            <a:endParaRPr sz="9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args:</a:t>
            </a:r>
            <a:endParaRPr sz="9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  - </a:t>
            </a:r>
            <a:r>
              <a:rPr lang="en" sz="9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while true; do</a:t>
            </a:r>
            <a:endParaRPr sz="9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          date &gt;&gt; /html/index.html;</a:t>
            </a:r>
            <a:endParaRPr sz="9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          sleep 5;</a:t>
            </a:r>
            <a:endParaRPr sz="9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        done</a:t>
            </a:r>
            <a:endParaRPr sz="9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volumeMounts:</a:t>
            </a:r>
            <a:endParaRPr sz="9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- name: </a:t>
            </a:r>
            <a:r>
              <a:rPr lang="en" sz="9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html</a:t>
            </a:r>
            <a:endParaRPr sz="9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  mountPath: </a:t>
            </a:r>
            <a:r>
              <a:rPr lang="en" sz="9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/html</a:t>
            </a:r>
            <a:endParaRPr sz="9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volumes:</a:t>
            </a:r>
            <a:endParaRPr sz="9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- name: </a:t>
            </a:r>
            <a:r>
              <a:rPr lang="en" sz="9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html</a:t>
            </a:r>
            <a:endParaRPr sz="9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emptyDir: </a:t>
            </a:r>
            <a:r>
              <a:rPr lang="en" sz="9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{}</a:t>
            </a:r>
            <a:endParaRPr sz="900">
              <a:solidFill>
                <a:srgbClr val="CC0000"/>
              </a:solidFill>
            </a:endParaRPr>
          </a:p>
        </p:txBody>
      </p:sp>
      <p:sp>
        <p:nvSpPr>
          <p:cNvPr id="553" name="Google Shape;553;p80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apiVersion: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v1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kind: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Pod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metadata:</a:t>
            </a:r>
            <a:endParaRPr sz="16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name: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pod-example</a:t>
            </a:r>
            <a:endParaRPr sz="16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spec:</a:t>
            </a:r>
            <a:endParaRPr sz="16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containers:</a:t>
            </a:r>
            <a:endParaRPr sz="16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- name: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nginx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image: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nginx:stable-alpine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ports:</a:t>
            </a:r>
            <a:endParaRPr sz="16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- containerPort: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80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endParaRPr sz="16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8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Pod Container Attributes</a:t>
            </a:r>
            <a:endParaRPr/>
          </a:p>
        </p:txBody>
      </p:sp>
      <p:sp>
        <p:nvSpPr>
          <p:cNvPr id="559" name="Google Shape;559;p81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45237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 Mono"/>
              <a:buChar char="●"/>
            </a:pPr>
            <a:r>
              <a:rPr lang="en" sz="18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name </a:t>
            </a:r>
            <a:r>
              <a:rPr lang="en" sz="1800">
                <a:solidFill>
                  <a:srgbClr val="000000"/>
                </a:solidFill>
              </a:rPr>
              <a:t>- The name of the container</a:t>
            </a:r>
            <a:endParaRPr sz="1800"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 Mono"/>
              <a:buChar char="●"/>
            </a:pPr>
            <a:r>
              <a:rPr lang="en" sz="18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image </a:t>
            </a:r>
            <a:r>
              <a:rPr lang="en" sz="1800">
                <a:solidFill>
                  <a:srgbClr val="000000"/>
                </a:solidFill>
              </a:rPr>
              <a:t>- The container image</a:t>
            </a:r>
            <a:endParaRPr sz="1800"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 Mono"/>
              <a:buChar char="●"/>
            </a:pPr>
            <a:r>
              <a:rPr lang="en" sz="18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ports </a:t>
            </a:r>
            <a:r>
              <a:rPr lang="en" sz="1800">
                <a:solidFill>
                  <a:srgbClr val="000000"/>
                </a:solidFill>
              </a:rPr>
              <a:t>- array of ports to expose. Can be granted a friendly name and protocol may be specified</a:t>
            </a:r>
            <a:endParaRPr sz="1800"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 Mono"/>
              <a:buChar char="●"/>
            </a:pPr>
            <a:r>
              <a:rPr lang="en" sz="18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env </a:t>
            </a:r>
            <a:r>
              <a:rPr lang="en" sz="1800"/>
              <a:t>- array of environment variables</a:t>
            </a:r>
            <a:endParaRPr sz="180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 Mono"/>
              <a:buChar char="●"/>
            </a:pPr>
            <a:r>
              <a:rPr lang="en" sz="18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command</a:t>
            </a:r>
            <a:r>
              <a:rPr lang="en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- </a:t>
            </a:r>
            <a:r>
              <a:rPr lang="en" sz="1800">
                <a:solidFill>
                  <a:srgbClr val="000000"/>
                </a:solidFill>
              </a:rPr>
              <a:t>Entrypoint array (equiv to Docker </a:t>
            </a:r>
            <a:r>
              <a:rPr lang="en" sz="18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ENTRYPOINT</a:t>
            </a:r>
            <a:r>
              <a:rPr lang="en" sz="1800">
                <a:solidFill>
                  <a:srgbClr val="000000"/>
                </a:solidFill>
              </a:rPr>
              <a:t>)</a:t>
            </a:r>
            <a:endParaRPr sz="1800"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800"/>
              <a:buFont typeface="Roboto Mono"/>
              <a:buChar char="●"/>
            </a:pPr>
            <a:r>
              <a:rPr lang="en" sz="18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args</a:t>
            </a:r>
            <a:r>
              <a:rPr lang="en" sz="1800">
                <a:solidFill>
                  <a:srgbClr val="000000"/>
                </a:solidFill>
              </a:rPr>
              <a:t> - Arguments to pass to the command (equiv to Docker </a:t>
            </a:r>
            <a:r>
              <a:rPr lang="en" sz="18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CMD</a:t>
            </a:r>
            <a:r>
              <a:rPr lang="en" sz="1800">
                <a:solidFill>
                  <a:srgbClr val="000000"/>
                </a:solidFill>
              </a:rPr>
              <a:t>)</a:t>
            </a:r>
            <a:endParaRPr sz="1800">
              <a:solidFill>
                <a:srgbClr val="000000"/>
              </a:solidFill>
            </a:endParaRPr>
          </a:p>
        </p:txBody>
      </p:sp>
      <p:sp>
        <p:nvSpPr>
          <p:cNvPr id="560" name="Google Shape;560;p81"/>
          <p:cNvSpPr txBox="1">
            <a:spLocks noGrp="1"/>
          </p:cNvSpPr>
          <p:nvPr>
            <p:ph type="body" idx="2"/>
          </p:nvPr>
        </p:nvSpPr>
        <p:spPr>
          <a:xfrm>
            <a:off x="4980800" y="1200150"/>
            <a:ext cx="3705900" cy="3725700"/>
          </a:xfrm>
          <a:prstGeom prst="rect">
            <a:avLst/>
          </a:prstGeom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Container</a:t>
            </a:r>
            <a:endParaRPr sz="24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name: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nginx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image: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nginx:stable-alpine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ports:</a:t>
            </a:r>
            <a:endParaRPr sz="16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- containerPort: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80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name: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http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protocol: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TCP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env:</a:t>
            </a:r>
            <a:endParaRPr sz="16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- name: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MYVAR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value: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isAwesome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command: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[“/bin/sh”, “-c”]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args: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[“echo ${MYVAR}”]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endParaRPr sz="16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8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Labels</a:t>
            </a:r>
            <a:endParaRPr/>
          </a:p>
        </p:txBody>
      </p:sp>
      <p:sp>
        <p:nvSpPr>
          <p:cNvPr id="566" name="Google Shape;566;p8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52953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key-value pairs that are used to identify, describe and group together related sets of objects or resources. 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 sz="2400" b="1"/>
              <a:t>NOT</a:t>
            </a:r>
            <a:r>
              <a:rPr lang="en" sz="2400"/>
              <a:t> characteristic of uniqueness.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Have a strict syntax with a slightly limited character set*. 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/>
          </a:p>
        </p:txBody>
      </p:sp>
      <p:sp>
        <p:nvSpPr>
          <p:cNvPr id="567" name="Google Shape;567;p82"/>
          <p:cNvSpPr txBox="1"/>
          <p:nvPr/>
        </p:nvSpPr>
        <p:spPr>
          <a:xfrm>
            <a:off x="457200" y="4664875"/>
            <a:ext cx="47787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* </a:t>
            </a:r>
            <a:r>
              <a:rPr lang="en" sz="800" u="sng">
                <a:solidFill>
                  <a:schemeClr val="hlink"/>
                </a:solidFill>
                <a:hlinkClick r:id="rId3"/>
              </a:rPr>
              <a:t>https://kubernetes.io/docs/concepts/overview/working-with-objects/labels/#syntax-and-character-set</a:t>
            </a:r>
            <a:endParaRPr sz="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pic>
        <p:nvPicPr>
          <p:cNvPr id="568" name="Google Shape;568;p8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70550" y="1175341"/>
            <a:ext cx="2973294" cy="37753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8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Label Example</a:t>
            </a:r>
            <a:endParaRPr/>
          </a:p>
        </p:txBody>
      </p:sp>
      <p:sp>
        <p:nvSpPr>
          <p:cNvPr id="574" name="Google Shape;574;p83"/>
          <p:cNvSpPr txBox="1">
            <a:spLocks noGrp="1"/>
          </p:cNvSpPr>
          <p:nvPr>
            <p:ph type="body" idx="1"/>
          </p:nvPr>
        </p:nvSpPr>
        <p:spPr>
          <a:xfrm>
            <a:off x="457200" y="1288125"/>
            <a:ext cx="3994500" cy="3637800"/>
          </a:xfrm>
          <a:prstGeom prst="rect">
            <a:avLst/>
          </a:prstGeom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apiVersion: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v1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kind: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Pod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metadata:</a:t>
            </a:r>
            <a:endParaRPr sz="16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name: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pod-label-example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labels:</a:t>
            </a:r>
            <a:b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app: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nginx</a:t>
            </a:r>
            <a:b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env: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prod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spec:</a:t>
            </a:r>
            <a:endParaRPr sz="16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containers:</a:t>
            </a:r>
            <a:endParaRPr sz="16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- name: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nginx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image: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nginx:stable-alpine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ports:</a:t>
            </a:r>
            <a:endParaRPr sz="16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- containerPort: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80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endParaRPr sz="16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575" name="Google Shape;575;p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0550" y="1175341"/>
            <a:ext cx="2973294" cy="37753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8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Selectors</a:t>
            </a:r>
            <a:endParaRPr/>
          </a:p>
        </p:txBody>
      </p:sp>
      <p:sp>
        <p:nvSpPr>
          <p:cNvPr id="581" name="Google Shape;581;p84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42111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/>
              <a:t>Selectors use labels to filter or select objects, and are used throughout Kubernetes.</a:t>
            </a:r>
            <a:endParaRPr/>
          </a:p>
        </p:txBody>
      </p:sp>
      <p:sp>
        <p:nvSpPr>
          <p:cNvPr id="582" name="Google Shape;582;p84"/>
          <p:cNvSpPr txBox="1">
            <a:spLocks noGrp="1"/>
          </p:cNvSpPr>
          <p:nvPr>
            <p:ph type="body" idx="1"/>
          </p:nvPr>
        </p:nvSpPr>
        <p:spPr>
          <a:xfrm>
            <a:off x="4909175" y="1244100"/>
            <a:ext cx="3777600" cy="3637800"/>
          </a:xfrm>
          <a:prstGeom prst="rect">
            <a:avLst/>
          </a:prstGeom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apiVersion: </a:t>
            </a:r>
            <a:r>
              <a:rPr lang="en" sz="14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v1</a:t>
            </a:r>
            <a:endParaRPr sz="14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kind: </a:t>
            </a:r>
            <a:r>
              <a:rPr lang="en" sz="14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Pod</a:t>
            </a:r>
            <a:endParaRPr sz="14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metadata:</a:t>
            </a:r>
            <a:endParaRPr sz="14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name:</a:t>
            </a:r>
            <a:r>
              <a:rPr lang="en" sz="14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4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pod-label-example</a:t>
            </a:r>
            <a:endParaRPr sz="14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labels:</a:t>
            </a:r>
            <a:br>
              <a:rPr lang="en" sz="14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4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app: </a:t>
            </a:r>
            <a:r>
              <a:rPr lang="en" sz="14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nginx</a:t>
            </a:r>
            <a:br>
              <a:rPr lang="en" sz="14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4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env: </a:t>
            </a:r>
            <a:r>
              <a:rPr lang="en" sz="14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prod</a:t>
            </a:r>
            <a:endParaRPr sz="14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spec:</a:t>
            </a:r>
            <a:endParaRPr sz="14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containers:</a:t>
            </a:r>
            <a:endParaRPr sz="14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- name: </a:t>
            </a:r>
            <a:r>
              <a:rPr lang="en" sz="14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nginx</a:t>
            </a:r>
            <a:endParaRPr sz="14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image: </a:t>
            </a:r>
            <a:r>
              <a:rPr lang="en" sz="14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nginx:stable-alpine</a:t>
            </a:r>
            <a:endParaRPr sz="14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ports:</a:t>
            </a:r>
            <a:endParaRPr sz="14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- containerPort: </a:t>
            </a:r>
            <a:r>
              <a:rPr lang="en" sz="14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80</a:t>
            </a:r>
            <a:br>
              <a:rPr lang="en" sz="14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4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14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nodeSelector:</a:t>
            </a:r>
            <a:endParaRPr sz="14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gpu: </a:t>
            </a:r>
            <a:r>
              <a:rPr lang="en" sz="14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nvidia</a:t>
            </a:r>
            <a:endParaRPr sz="14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0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Decouples Infrastructure and Scaling</a:t>
            </a:r>
            <a:endParaRPr sz="3200"/>
          </a:p>
        </p:txBody>
      </p:sp>
      <p:sp>
        <p:nvSpPr>
          <p:cNvPr id="132" name="Google Shape;132;p20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600"/>
              </a:spcBef>
              <a:spcAft>
                <a:spcPts val="0"/>
              </a:spcAft>
              <a:buSzPts val="3000"/>
              <a:buChar char="●"/>
            </a:pPr>
            <a:r>
              <a:rPr lang="en" b="1"/>
              <a:t>All services</a:t>
            </a:r>
            <a:r>
              <a:rPr lang="en"/>
              <a:t> within Kubernetes are natively Load Balanced.</a:t>
            </a:r>
            <a:endParaRPr/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Can scale up and down dynamically.</a:t>
            </a:r>
            <a:endParaRPr/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Used both to enable self-healing and seamless upgrading or rollback of applications.</a:t>
            </a:r>
            <a:endParaRPr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85"/>
          <p:cNvSpPr txBox="1">
            <a:spLocks noGrp="1"/>
          </p:cNvSpPr>
          <p:nvPr>
            <p:ph type="body" idx="4294967295"/>
          </p:nvPr>
        </p:nvSpPr>
        <p:spPr>
          <a:xfrm>
            <a:off x="457200" y="1335675"/>
            <a:ext cx="2251500" cy="2226900"/>
          </a:xfrm>
          <a:prstGeom prst="rect">
            <a:avLst/>
          </a:prstGeom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apiVersion: </a:t>
            </a:r>
            <a:r>
              <a:rPr lang="en" sz="9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v1</a:t>
            </a:r>
            <a:endParaRPr sz="9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kind: </a:t>
            </a:r>
            <a:r>
              <a:rPr lang="en" sz="9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Pod</a:t>
            </a:r>
            <a:endParaRPr sz="9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metadata:</a:t>
            </a:r>
            <a:endParaRPr sz="9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name:</a:t>
            </a:r>
            <a:r>
              <a:rPr lang="en" sz="9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9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pod-label-example</a:t>
            </a:r>
            <a:endParaRPr sz="9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labels:</a:t>
            </a:r>
            <a:br>
              <a:rPr lang="en" sz="9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9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app: </a:t>
            </a:r>
            <a:r>
              <a:rPr lang="en" sz="9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nginx</a:t>
            </a:r>
            <a:br>
              <a:rPr lang="en" sz="9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9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env: </a:t>
            </a:r>
            <a:r>
              <a:rPr lang="en" sz="9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prod</a:t>
            </a:r>
            <a:endParaRPr sz="9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spec:</a:t>
            </a:r>
            <a:endParaRPr sz="9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containers:</a:t>
            </a:r>
            <a:endParaRPr sz="9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- name: </a:t>
            </a:r>
            <a:r>
              <a:rPr lang="en" sz="9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nginx</a:t>
            </a:r>
            <a:endParaRPr sz="9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image: </a:t>
            </a:r>
            <a:r>
              <a:rPr lang="en" sz="9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nginx:stable-alpine</a:t>
            </a:r>
            <a:endParaRPr sz="9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ports:</a:t>
            </a:r>
            <a:endParaRPr sz="9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- containerPort: </a:t>
            </a:r>
            <a:r>
              <a:rPr lang="en" sz="9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80</a:t>
            </a:r>
            <a:br>
              <a:rPr lang="en" sz="9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9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9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nodeSelector:</a:t>
            </a:r>
            <a:endParaRPr sz="9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gpu: </a:t>
            </a:r>
            <a:r>
              <a:rPr lang="en" sz="9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nvidia</a:t>
            </a:r>
            <a:endParaRPr sz="9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588" name="Google Shape;588;p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0213" y="1120153"/>
            <a:ext cx="5946588" cy="3775321"/>
          </a:xfrm>
          <a:prstGeom prst="rect">
            <a:avLst/>
          </a:prstGeom>
          <a:noFill/>
          <a:ln>
            <a:noFill/>
          </a:ln>
        </p:spPr>
      </p:pic>
      <p:sp>
        <p:nvSpPr>
          <p:cNvPr id="589" name="Google Shape;589;p85"/>
          <p:cNvSpPr txBox="1">
            <a:spLocks noGrp="1"/>
          </p:cNvSpPr>
          <p:nvPr>
            <p:ph type="title" idx="4294967295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Selector Example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8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b="1"/>
              <a:t>Equality based </a:t>
            </a:r>
            <a:r>
              <a:rPr lang="en" sz="1800"/>
              <a:t>selectors allow for simple filtering (=,==, or !=).</a:t>
            </a:r>
            <a:endParaRPr sz="1800"/>
          </a:p>
        </p:txBody>
      </p:sp>
      <p:sp>
        <p:nvSpPr>
          <p:cNvPr id="595" name="Google Shape;595;p8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Selector Types</a:t>
            </a:r>
            <a:endParaRPr/>
          </a:p>
        </p:txBody>
      </p:sp>
      <p:sp>
        <p:nvSpPr>
          <p:cNvPr id="596" name="Google Shape;596;p86"/>
          <p:cNvSpPr txBox="1">
            <a:spLocks noGrp="1"/>
          </p:cNvSpPr>
          <p:nvPr>
            <p:ph type="body" idx="2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b="1"/>
              <a:t>Set-based </a:t>
            </a:r>
            <a:r>
              <a:rPr lang="en" sz="1800"/>
              <a:t>selectors</a:t>
            </a:r>
            <a:r>
              <a:rPr lang="en" sz="1800" b="1"/>
              <a:t> </a:t>
            </a:r>
            <a:r>
              <a:rPr lang="en" sz="1800"/>
              <a:t>are supported on a limited subset of objects. However, they provide a method of filtering on a set of values, and supports multiple operators including: </a:t>
            </a:r>
            <a:r>
              <a:rPr lang="en" sz="18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in</a:t>
            </a:r>
            <a:r>
              <a:rPr lang="en" sz="1800"/>
              <a:t>, </a:t>
            </a:r>
            <a:r>
              <a:rPr lang="en" sz="18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notin</a:t>
            </a:r>
            <a:r>
              <a:rPr lang="en" sz="1800"/>
              <a:t>, and </a:t>
            </a:r>
            <a:r>
              <a:rPr lang="en" sz="18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exist</a:t>
            </a:r>
            <a:r>
              <a:rPr lang="en" sz="1800"/>
              <a:t>.  </a:t>
            </a:r>
            <a:endParaRPr sz="1800"/>
          </a:p>
        </p:txBody>
      </p:sp>
      <p:sp>
        <p:nvSpPr>
          <p:cNvPr id="597" name="Google Shape;597;p86"/>
          <p:cNvSpPr txBox="1">
            <a:spLocks noGrp="1"/>
          </p:cNvSpPr>
          <p:nvPr>
            <p:ph type="body" idx="1"/>
          </p:nvPr>
        </p:nvSpPr>
        <p:spPr>
          <a:xfrm>
            <a:off x="4991800" y="3171800"/>
            <a:ext cx="3312900" cy="1409700"/>
          </a:xfrm>
          <a:prstGeom prst="rect">
            <a:avLst/>
          </a:prstGeom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selector:</a:t>
            </a:r>
            <a:endParaRPr sz="16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matchExpressions:</a:t>
            </a:r>
            <a:endParaRPr sz="16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- key: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gpu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  operator: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in</a:t>
            </a: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 sz="16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  values: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[“nvidia”]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98" name="Google Shape;598;p86"/>
          <p:cNvSpPr txBox="1">
            <a:spLocks noGrp="1"/>
          </p:cNvSpPr>
          <p:nvPr>
            <p:ph type="body" idx="1"/>
          </p:nvPr>
        </p:nvSpPr>
        <p:spPr>
          <a:xfrm>
            <a:off x="798000" y="3180650"/>
            <a:ext cx="3312900" cy="1392000"/>
          </a:xfrm>
          <a:prstGeom prst="rect">
            <a:avLst/>
          </a:prstGeom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selector:</a:t>
            </a:r>
            <a:endParaRPr sz="16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matchLabels:</a:t>
            </a:r>
            <a:endParaRPr sz="16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gpu: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nvidia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p8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Services</a:t>
            </a:r>
            <a:endParaRPr/>
          </a:p>
        </p:txBody>
      </p:sp>
      <p:sp>
        <p:nvSpPr>
          <p:cNvPr id="604" name="Google Shape;604;p87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 b="1"/>
              <a:t>Unified method of accessing</a:t>
            </a:r>
            <a:r>
              <a:rPr lang="en" sz="2400"/>
              <a:t> the exposed workloads of Pods. 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 sz="2400" b="1"/>
              <a:t>Durable resource </a:t>
            </a:r>
            <a:r>
              <a:rPr lang="en" sz="2400"/>
              <a:t>(unlike Pods) </a:t>
            </a:r>
            <a:endParaRPr sz="2400"/>
          </a:p>
          <a:p>
            <a:pPr marL="914400" lvl="1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○"/>
            </a:pPr>
            <a:r>
              <a:rPr lang="en"/>
              <a:t>static cluster-unique IP</a:t>
            </a:r>
            <a:endParaRPr/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static namespaced DNS name</a:t>
            </a:r>
            <a:endParaRPr sz="2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br>
              <a:rPr lang="en" sz="2400"/>
            </a:br>
            <a:br>
              <a:rPr lang="en" sz="2400"/>
            </a:br>
            <a:endParaRPr sz="2400"/>
          </a:p>
        </p:txBody>
      </p:sp>
      <p:sp>
        <p:nvSpPr>
          <p:cNvPr id="605" name="Google Shape;605;p87"/>
          <p:cNvSpPr txBox="1"/>
          <p:nvPr/>
        </p:nvSpPr>
        <p:spPr>
          <a:xfrm>
            <a:off x="457200" y="3533125"/>
            <a:ext cx="8229600" cy="4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 b="1">
                <a:solidFill>
                  <a:srgbClr val="CC4125"/>
                </a:solidFill>
                <a:latin typeface="Roboto Mono"/>
                <a:ea typeface="Roboto Mono"/>
                <a:cs typeface="Roboto Mono"/>
                <a:sym typeface="Roboto Mono"/>
              </a:rPr>
              <a:t>&lt;service name&gt;</a:t>
            </a:r>
            <a:r>
              <a:rPr lang="en" sz="2200" b="1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2200" b="1">
                <a:solidFill>
                  <a:srgbClr val="F6B26B"/>
                </a:solidFill>
                <a:latin typeface="Roboto Mono"/>
                <a:ea typeface="Roboto Mono"/>
                <a:cs typeface="Roboto Mono"/>
                <a:sym typeface="Roboto Mono"/>
              </a:rPr>
              <a:t>&lt;namespace&gt;</a:t>
            </a:r>
            <a:r>
              <a:rPr lang="en" sz="2200" b="1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.svc.cluster.local</a:t>
            </a:r>
            <a:endParaRPr sz="2200" b="1"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8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Services</a:t>
            </a:r>
            <a:endParaRPr/>
          </a:p>
        </p:txBody>
      </p:sp>
      <p:sp>
        <p:nvSpPr>
          <p:cNvPr id="611" name="Google Shape;611;p88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Target Pods using </a:t>
            </a:r>
            <a:r>
              <a:rPr lang="en" sz="2400" b="1"/>
              <a:t>equality based selectors</a:t>
            </a:r>
            <a:r>
              <a:rPr lang="en" sz="2400"/>
              <a:t>.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Uses </a:t>
            </a:r>
            <a:r>
              <a:rPr lang="en" sz="2400" b="1"/>
              <a:t>kube-proxy</a:t>
            </a:r>
            <a:r>
              <a:rPr lang="en" sz="2400"/>
              <a:t> to provide simple load-balancing.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1000"/>
              </a:spcAft>
              <a:buSzPts val="2400"/>
              <a:buChar char="●"/>
            </a:pPr>
            <a:r>
              <a:rPr lang="en" sz="2400" b="1"/>
              <a:t>kube-proxy</a:t>
            </a:r>
            <a:r>
              <a:rPr lang="en" sz="2400"/>
              <a:t> acts as a daemon that creates </a:t>
            </a:r>
            <a:r>
              <a:rPr lang="en" sz="2400" b="1"/>
              <a:t>local entries</a:t>
            </a:r>
            <a:r>
              <a:rPr lang="en" sz="2400"/>
              <a:t> in the host’s iptables for every service. </a:t>
            </a:r>
            <a:endParaRPr sz="2400"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8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Service Types</a:t>
            </a:r>
            <a:endParaRPr/>
          </a:p>
        </p:txBody>
      </p:sp>
      <p:sp>
        <p:nvSpPr>
          <p:cNvPr id="617" name="Google Shape;617;p89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There are 4 major service types:</a:t>
            </a:r>
            <a:endParaRPr/>
          </a:p>
          <a:p>
            <a:pPr marL="457200" lvl="0" indent="-419100" algn="l" rtl="0">
              <a:spcBef>
                <a:spcPts val="600"/>
              </a:spcBef>
              <a:spcAft>
                <a:spcPts val="0"/>
              </a:spcAft>
              <a:buSzPts val="3000"/>
              <a:buChar char="●"/>
            </a:pPr>
            <a:r>
              <a:rPr lang="en" b="1"/>
              <a:t>ClusterIP</a:t>
            </a:r>
            <a:r>
              <a:rPr lang="en"/>
              <a:t> (default)</a:t>
            </a:r>
            <a:endParaRPr/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 b="1"/>
              <a:t>NodePort</a:t>
            </a:r>
            <a:endParaRPr b="1"/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 b="1"/>
              <a:t>LoadBalancer</a:t>
            </a:r>
            <a:endParaRPr b="1"/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 b="1"/>
              <a:t>ExternalName</a:t>
            </a:r>
            <a:endParaRPr b="1"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90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ClusterIP Service</a:t>
            </a:r>
            <a:endParaRPr/>
          </a:p>
        </p:txBody>
      </p:sp>
      <p:sp>
        <p:nvSpPr>
          <p:cNvPr id="623" name="Google Shape;623;p90"/>
          <p:cNvSpPr txBox="1">
            <a:spLocks noGrp="1"/>
          </p:cNvSpPr>
          <p:nvPr>
            <p:ph type="body" idx="1"/>
          </p:nvPr>
        </p:nvSpPr>
        <p:spPr>
          <a:xfrm>
            <a:off x="457200" y="1288125"/>
            <a:ext cx="4719000" cy="363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b="1"/>
              <a:t>ClusterIP</a:t>
            </a:r>
            <a:r>
              <a:rPr lang="en" sz="2400"/>
              <a:t> services exposes a service on a strictly cluster internal virtual IP.</a:t>
            </a:r>
            <a:endParaRPr sz="14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24" name="Google Shape;624;p90"/>
          <p:cNvSpPr txBox="1">
            <a:spLocks noGrp="1"/>
          </p:cNvSpPr>
          <p:nvPr>
            <p:ph type="body" idx="1"/>
          </p:nvPr>
        </p:nvSpPr>
        <p:spPr>
          <a:xfrm>
            <a:off x="5430300" y="1288125"/>
            <a:ext cx="3256500" cy="3637800"/>
          </a:xfrm>
          <a:prstGeom prst="rect">
            <a:avLst/>
          </a:prstGeom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apiVersion: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v1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kind: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Service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metadata:</a:t>
            </a:r>
            <a:endParaRPr sz="16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name: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example-prod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spec:</a:t>
            </a:r>
            <a:endParaRPr sz="16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selector:</a:t>
            </a:r>
            <a:endParaRPr sz="16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app: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nginx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env: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prod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ports:</a:t>
            </a:r>
            <a:endParaRPr sz="16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- protocol: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TCP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port: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80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targetPort: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80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endParaRPr sz="16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9" name="Google Shape;629;p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09150" y="1041864"/>
            <a:ext cx="3977649" cy="3706060"/>
          </a:xfrm>
          <a:prstGeom prst="rect">
            <a:avLst/>
          </a:prstGeom>
          <a:noFill/>
          <a:ln>
            <a:noFill/>
          </a:ln>
        </p:spPr>
      </p:pic>
      <p:sp>
        <p:nvSpPr>
          <p:cNvPr id="630" name="Google Shape;630;p9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Cluster IP Service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1" name="Google Shape;631;p91"/>
          <p:cNvSpPr txBox="1"/>
          <p:nvPr/>
        </p:nvSpPr>
        <p:spPr>
          <a:xfrm>
            <a:off x="723050" y="1296150"/>
            <a:ext cx="3311400" cy="17397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783F04"/>
                </a:solidFill>
                <a:latin typeface="Roboto Mono"/>
                <a:ea typeface="Roboto Mono"/>
                <a:cs typeface="Roboto Mono"/>
                <a:sym typeface="Roboto Mono"/>
              </a:rPr>
              <a:t>Name:         example-prod</a:t>
            </a:r>
            <a:endParaRPr sz="1200">
              <a:solidFill>
                <a:srgbClr val="783F0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783F04"/>
                </a:solidFill>
                <a:latin typeface="Roboto Mono"/>
                <a:ea typeface="Roboto Mono"/>
                <a:cs typeface="Roboto Mono"/>
                <a:sym typeface="Roboto Mono"/>
              </a:rPr>
              <a:t>Selector:     app=nginx,env=prod</a:t>
            </a:r>
            <a:endParaRPr sz="1200">
              <a:solidFill>
                <a:srgbClr val="783F0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783F04"/>
                </a:solidFill>
                <a:latin typeface="Roboto Mono"/>
                <a:ea typeface="Roboto Mono"/>
                <a:cs typeface="Roboto Mono"/>
                <a:sym typeface="Roboto Mono"/>
              </a:rPr>
              <a:t>Type:         ClusterIP</a:t>
            </a:r>
            <a:endParaRPr sz="1200">
              <a:solidFill>
                <a:srgbClr val="783F0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783F04"/>
                </a:solidFill>
                <a:latin typeface="Roboto Mono"/>
                <a:ea typeface="Roboto Mono"/>
                <a:cs typeface="Roboto Mono"/>
                <a:sym typeface="Roboto Mono"/>
              </a:rPr>
              <a:t>IP:           10.96.28.176</a:t>
            </a:r>
            <a:endParaRPr sz="1200">
              <a:solidFill>
                <a:srgbClr val="783F0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783F04"/>
                </a:solidFill>
                <a:latin typeface="Roboto Mono"/>
                <a:ea typeface="Roboto Mono"/>
                <a:cs typeface="Roboto Mono"/>
                <a:sym typeface="Roboto Mono"/>
              </a:rPr>
              <a:t>Port:         &lt;unset&gt;  80/TCP</a:t>
            </a:r>
            <a:endParaRPr sz="1200">
              <a:solidFill>
                <a:srgbClr val="783F0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783F04"/>
                </a:solidFill>
                <a:latin typeface="Roboto Mono"/>
                <a:ea typeface="Roboto Mono"/>
                <a:cs typeface="Roboto Mono"/>
                <a:sym typeface="Roboto Mono"/>
              </a:rPr>
              <a:t>TargetPort:   80/TCP</a:t>
            </a:r>
            <a:endParaRPr sz="1200">
              <a:solidFill>
                <a:srgbClr val="783F0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783F04"/>
                </a:solidFill>
                <a:latin typeface="Roboto Mono"/>
                <a:ea typeface="Roboto Mono"/>
                <a:cs typeface="Roboto Mono"/>
                <a:sym typeface="Roboto Mono"/>
              </a:rPr>
              <a:t>Endpoints:    10.255.16.3:80,</a:t>
            </a:r>
            <a:br>
              <a:rPr lang="en" sz="1200">
                <a:solidFill>
                  <a:srgbClr val="783F04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200">
                <a:solidFill>
                  <a:srgbClr val="783F04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  10.255.16.4:80</a:t>
            </a:r>
            <a:endParaRPr sz="1200">
              <a:solidFill>
                <a:srgbClr val="783F0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rgbClr val="783F0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783F0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32" name="Google Shape;632;p91"/>
          <p:cNvSpPr txBox="1">
            <a:spLocks noGrp="1"/>
          </p:cNvSpPr>
          <p:nvPr>
            <p:ph type="body" idx="4294967295"/>
          </p:nvPr>
        </p:nvSpPr>
        <p:spPr>
          <a:xfrm>
            <a:off x="723050" y="3791850"/>
            <a:ext cx="3986100" cy="681300"/>
          </a:xfrm>
          <a:prstGeom prst="rect">
            <a:avLst/>
          </a:prstGeom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783F04"/>
                </a:solidFill>
                <a:latin typeface="Roboto Mono"/>
                <a:ea typeface="Roboto Mono"/>
                <a:cs typeface="Roboto Mono"/>
                <a:sym typeface="Roboto Mono"/>
              </a:rPr>
              <a:t>/ # nslookup example-prod.default.svc.cluster.local</a:t>
            </a:r>
            <a:endParaRPr sz="800">
              <a:solidFill>
                <a:srgbClr val="783F0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rgbClr val="783F0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783F04"/>
                </a:solidFill>
                <a:latin typeface="Roboto Mono"/>
                <a:ea typeface="Roboto Mono"/>
                <a:cs typeface="Roboto Mono"/>
                <a:sym typeface="Roboto Mono"/>
              </a:rPr>
              <a:t>Name:      example-prod.default.svc.cluster.local</a:t>
            </a:r>
            <a:endParaRPr sz="800">
              <a:solidFill>
                <a:srgbClr val="783F0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783F04"/>
                </a:solidFill>
                <a:latin typeface="Roboto Mono"/>
                <a:ea typeface="Roboto Mono"/>
                <a:cs typeface="Roboto Mono"/>
                <a:sym typeface="Roboto Mono"/>
              </a:rPr>
              <a:t>Address 1: 10.96.28.176 example-prod.default.svc.cluster.local</a:t>
            </a:r>
            <a:endParaRPr sz="800" b="1">
              <a:solidFill>
                <a:srgbClr val="783F0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633" name="Google Shape;633;p91"/>
          <p:cNvCxnSpPr>
            <a:stCxn id="632" idx="3"/>
          </p:cNvCxnSpPr>
          <p:nvPr/>
        </p:nvCxnSpPr>
        <p:spPr>
          <a:xfrm rot="10800000" flipH="1">
            <a:off x="4709150" y="4071300"/>
            <a:ext cx="417900" cy="612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9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NodePort Service</a:t>
            </a:r>
            <a:endParaRPr/>
          </a:p>
        </p:txBody>
      </p:sp>
      <p:sp>
        <p:nvSpPr>
          <p:cNvPr id="639" name="Google Shape;639;p92"/>
          <p:cNvSpPr txBox="1">
            <a:spLocks noGrp="1"/>
          </p:cNvSpPr>
          <p:nvPr>
            <p:ph type="body" idx="1"/>
          </p:nvPr>
        </p:nvSpPr>
        <p:spPr>
          <a:xfrm>
            <a:off x="457200" y="1288125"/>
            <a:ext cx="4712400" cy="363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" sz="2400" b="1"/>
              <a:t>NodePort </a:t>
            </a:r>
            <a:r>
              <a:rPr lang="en" sz="2400"/>
              <a:t>services extend the </a:t>
            </a:r>
            <a:r>
              <a:rPr lang="en" sz="2400" b="1"/>
              <a:t>ClusterIP </a:t>
            </a:r>
            <a:r>
              <a:rPr lang="en" sz="2400"/>
              <a:t>service.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Exposes a port on every node’s IP.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1000"/>
              </a:spcAft>
              <a:buSzPts val="2400"/>
              <a:buChar char="●"/>
            </a:pPr>
            <a:r>
              <a:rPr lang="en" sz="2400"/>
              <a:t> Port can either be statically defined, or dynamically taken from a range between 30000-32767.</a:t>
            </a:r>
            <a:endParaRPr sz="14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40" name="Google Shape;640;p92"/>
          <p:cNvSpPr txBox="1">
            <a:spLocks noGrp="1"/>
          </p:cNvSpPr>
          <p:nvPr>
            <p:ph type="body" idx="1"/>
          </p:nvPr>
        </p:nvSpPr>
        <p:spPr>
          <a:xfrm>
            <a:off x="5430300" y="1288125"/>
            <a:ext cx="3256500" cy="3637800"/>
          </a:xfrm>
          <a:prstGeom prst="rect">
            <a:avLst/>
          </a:prstGeom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apiVersion: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v1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kind: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Service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metadata:</a:t>
            </a:r>
            <a:endParaRPr sz="16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name: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example-prod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spec:</a:t>
            </a:r>
            <a:endParaRPr sz="16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type: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NodePort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selector:</a:t>
            </a:r>
            <a:endParaRPr sz="16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app: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nginx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env: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prod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ports:</a:t>
            </a:r>
            <a:endParaRPr sz="16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- nodePort: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32410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protocol: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TCP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port: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80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targetPort: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80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endParaRPr sz="16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5" name="Google Shape;645;p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911268"/>
            <a:ext cx="5032223" cy="4272070"/>
          </a:xfrm>
          <a:prstGeom prst="rect">
            <a:avLst/>
          </a:prstGeom>
          <a:noFill/>
          <a:ln>
            <a:noFill/>
          </a:ln>
        </p:spPr>
      </p:pic>
      <p:sp>
        <p:nvSpPr>
          <p:cNvPr id="646" name="Google Shape;646;p9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NodePort Service</a:t>
            </a:r>
            <a:endParaRPr/>
          </a:p>
        </p:txBody>
      </p:sp>
      <p:sp>
        <p:nvSpPr>
          <p:cNvPr id="647" name="Google Shape;647;p93"/>
          <p:cNvSpPr txBox="1">
            <a:spLocks noGrp="1"/>
          </p:cNvSpPr>
          <p:nvPr>
            <p:ph type="body" idx="4294967295"/>
          </p:nvPr>
        </p:nvSpPr>
        <p:spPr>
          <a:xfrm>
            <a:off x="5569150" y="1605550"/>
            <a:ext cx="3184200" cy="1841100"/>
          </a:xfrm>
          <a:prstGeom prst="rect">
            <a:avLst/>
          </a:prstGeom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783F04"/>
                </a:solidFill>
                <a:latin typeface="Roboto Mono"/>
                <a:ea typeface="Roboto Mono"/>
                <a:cs typeface="Roboto Mono"/>
                <a:sym typeface="Roboto Mono"/>
              </a:rPr>
              <a:t>Name:         example-prod</a:t>
            </a:r>
            <a:endParaRPr sz="1200">
              <a:solidFill>
                <a:srgbClr val="783F0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783F04"/>
                </a:solidFill>
                <a:latin typeface="Roboto Mono"/>
                <a:ea typeface="Roboto Mono"/>
                <a:cs typeface="Roboto Mono"/>
                <a:sym typeface="Roboto Mono"/>
              </a:rPr>
              <a:t>Selector:     app=nginx,env=prod</a:t>
            </a:r>
            <a:endParaRPr sz="1200">
              <a:solidFill>
                <a:srgbClr val="783F0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783F04"/>
                </a:solidFill>
                <a:latin typeface="Roboto Mono"/>
                <a:ea typeface="Roboto Mono"/>
                <a:cs typeface="Roboto Mono"/>
                <a:sym typeface="Roboto Mono"/>
              </a:rPr>
              <a:t>Type:         NodePort</a:t>
            </a:r>
            <a:endParaRPr sz="1200">
              <a:solidFill>
                <a:srgbClr val="783F0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783F04"/>
                </a:solidFill>
                <a:latin typeface="Roboto Mono"/>
                <a:ea typeface="Roboto Mono"/>
                <a:cs typeface="Roboto Mono"/>
                <a:sym typeface="Roboto Mono"/>
              </a:rPr>
              <a:t>IP:           10.96.28.176</a:t>
            </a:r>
            <a:endParaRPr sz="1200">
              <a:solidFill>
                <a:srgbClr val="783F0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783F04"/>
                </a:solidFill>
                <a:latin typeface="Roboto Mono"/>
                <a:ea typeface="Roboto Mono"/>
                <a:cs typeface="Roboto Mono"/>
                <a:sym typeface="Roboto Mono"/>
              </a:rPr>
              <a:t>Port:         &lt;unset&gt;  80/TCP</a:t>
            </a:r>
            <a:endParaRPr sz="1200">
              <a:solidFill>
                <a:srgbClr val="783F0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783F04"/>
                </a:solidFill>
                <a:latin typeface="Roboto Mono"/>
                <a:ea typeface="Roboto Mono"/>
                <a:cs typeface="Roboto Mono"/>
                <a:sym typeface="Roboto Mono"/>
              </a:rPr>
              <a:t>TargetPort:   80/TCP</a:t>
            </a:r>
            <a:endParaRPr sz="1200">
              <a:solidFill>
                <a:srgbClr val="783F0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783F04"/>
                </a:solidFill>
                <a:latin typeface="Roboto Mono"/>
                <a:ea typeface="Roboto Mono"/>
                <a:cs typeface="Roboto Mono"/>
                <a:sym typeface="Roboto Mono"/>
              </a:rPr>
              <a:t>NodePort:     &lt;unset&gt;  32410/TCP</a:t>
            </a:r>
            <a:endParaRPr sz="1200">
              <a:solidFill>
                <a:srgbClr val="783F0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783F04"/>
                </a:solidFill>
                <a:latin typeface="Roboto Mono"/>
                <a:ea typeface="Roboto Mono"/>
                <a:cs typeface="Roboto Mono"/>
                <a:sym typeface="Roboto Mono"/>
              </a:rPr>
              <a:t>Endpoints:    10.255.16.3:80,</a:t>
            </a:r>
            <a:br>
              <a:rPr lang="en" sz="1200">
                <a:solidFill>
                  <a:srgbClr val="783F04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200">
                <a:solidFill>
                  <a:srgbClr val="783F04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  10.255.16.4:80</a:t>
            </a:r>
            <a:endParaRPr sz="1200">
              <a:solidFill>
                <a:srgbClr val="783F0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700">
              <a:solidFill>
                <a:srgbClr val="783F0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700">
              <a:solidFill>
                <a:srgbClr val="783F0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700">
              <a:solidFill>
                <a:srgbClr val="783F0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9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LoadBalancer Service</a:t>
            </a:r>
            <a:endParaRPr/>
          </a:p>
        </p:txBody>
      </p:sp>
      <p:sp>
        <p:nvSpPr>
          <p:cNvPr id="653" name="Google Shape;653;p94"/>
          <p:cNvSpPr txBox="1">
            <a:spLocks noGrp="1"/>
          </p:cNvSpPr>
          <p:nvPr>
            <p:ph type="body" idx="1"/>
          </p:nvPr>
        </p:nvSpPr>
        <p:spPr>
          <a:xfrm>
            <a:off x="5430050" y="1288125"/>
            <a:ext cx="3256500" cy="3637800"/>
          </a:xfrm>
          <a:prstGeom prst="rect">
            <a:avLst/>
          </a:prstGeom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apiVersion: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v1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kind: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Service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metadata:</a:t>
            </a:r>
            <a:endParaRPr sz="16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name: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example-prod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spec:</a:t>
            </a:r>
            <a:endParaRPr sz="16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type: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LoadBalancer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selector:</a:t>
            </a:r>
            <a:endParaRPr sz="16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app: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nginx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env: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prod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ports: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protocol: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TCP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port: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80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targetPort: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80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endParaRPr sz="16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54" name="Google Shape;654;p94"/>
          <p:cNvSpPr txBox="1">
            <a:spLocks noGrp="1"/>
          </p:cNvSpPr>
          <p:nvPr>
            <p:ph type="body" idx="1"/>
          </p:nvPr>
        </p:nvSpPr>
        <p:spPr>
          <a:xfrm>
            <a:off x="457200" y="1288125"/>
            <a:ext cx="4627800" cy="363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" sz="2400" b="1"/>
              <a:t>LoadBalancer </a:t>
            </a:r>
            <a:r>
              <a:rPr lang="en" sz="2400"/>
              <a:t>services extend </a:t>
            </a:r>
            <a:r>
              <a:rPr lang="en" sz="2400" b="1"/>
              <a:t>NodePort.</a:t>
            </a:r>
            <a:r>
              <a:rPr lang="en" sz="2400"/>
              <a:t> 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1000"/>
              </a:spcAft>
              <a:buSzPts val="2400"/>
              <a:buChar char="●"/>
            </a:pPr>
            <a:r>
              <a:rPr lang="en" sz="2400"/>
              <a:t>Works in conjunction with an external system to map a cluster external IP to the exposed service.</a:t>
            </a:r>
            <a:endParaRPr sz="1400">
              <a:solidFill>
                <a:srgbClr val="1155CC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Self Healing</a:t>
            </a:r>
            <a:endParaRPr/>
          </a:p>
        </p:txBody>
      </p:sp>
      <p:sp>
        <p:nvSpPr>
          <p:cNvPr id="138" name="Google Shape;138;p21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Kubernetes will </a:t>
            </a:r>
            <a:r>
              <a:rPr lang="en" sz="2400" b="1"/>
              <a:t>ALWAYS</a:t>
            </a:r>
            <a:r>
              <a:rPr lang="en" sz="2400"/>
              <a:t> try and steer the cluster to its desired state.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" sz="2400" b="1"/>
              <a:t>Me:</a:t>
            </a:r>
            <a:r>
              <a:rPr lang="en" sz="2400"/>
              <a:t> “I want 3 healthy instances of redis to always be running.”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 b="1"/>
              <a:t>Kubernetes:</a:t>
            </a:r>
            <a:r>
              <a:rPr lang="en" sz="2400"/>
              <a:t> “Okay, I’ll ensure there are always 3 instances up and running.”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 b="1"/>
              <a:t>Kubernetes:</a:t>
            </a:r>
            <a:r>
              <a:rPr lang="en" sz="2400"/>
              <a:t> “Oh look, one has died. I’m going to attempt to spin up a new one.”</a:t>
            </a:r>
            <a:endParaRPr sz="2400"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9" name="Google Shape;659;p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975" y="930159"/>
            <a:ext cx="5949801" cy="4288754"/>
          </a:xfrm>
          <a:prstGeom prst="rect">
            <a:avLst/>
          </a:prstGeom>
          <a:noFill/>
          <a:ln>
            <a:noFill/>
          </a:ln>
        </p:spPr>
      </p:pic>
      <p:sp>
        <p:nvSpPr>
          <p:cNvPr id="660" name="Google Shape;660;p9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LoadBalancer Service</a:t>
            </a:r>
            <a:endParaRPr/>
          </a:p>
        </p:txBody>
      </p:sp>
      <p:sp>
        <p:nvSpPr>
          <p:cNvPr id="661" name="Google Shape;661;p95"/>
          <p:cNvSpPr txBox="1">
            <a:spLocks noGrp="1"/>
          </p:cNvSpPr>
          <p:nvPr>
            <p:ph type="body" idx="4294967295"/>
          </p:nvPr>
        </p:nvSpPr>
        <p:spPr>
          <a:xfrm>
            <a:off x="5907625" y="1655550"/>
            <a:ext cx="2966400" cy="2062500"/>
          </a:xfrm>
          <a:prstGeom prst="rect">
            <a:avLst/>
          </a:prstGeom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783F04"/>
                </a:solidFill>
                <a:latin typeface="Roboto Mono"/>
                <a:ea typeface="Roboto Mono"/>
                <a:cs typeface="Roboto Mono"/>
                <a:sym typeface="Roboto Mono"/>
              </a:rPr>
              <a:t>Name:         example-prod</a:t>
            </a:r>
            <a:endParaRPr sz="1100">
              <a:solidFill>
                <a:srgbClr val="783F0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783F04"/>
                </a:solidFill>
                <a:latin typeface="Roboto Mono"/>
                <a:ea typeface="Roboto Mono"/>
                <a:cs typeface="Roboto Mono"/>
                <a:sym typeface="Roboto Mono"/>
              </a:rPr>
              <a:t>Selector:     app=nginx,env=prod</a:t>
            </a:r>
            <a:endParaRPr sz="1100">
              <a:solidFill>
                <a:srgbClr val="783F0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783F04"/>
                </a:solidFill>
                <a:latin typeface="Roboto Mono"/>
                <a:ea typeface="Roboto Mono"/>
                <a:cs typeface="Roboto Mono"/>
                <a:sym typeface="Roboto Mono"/>
              </a:rPr>
              <a:t>Type:         LoadBalancer</a:t>
            </a:r>
            <a:endParaRPr sz="1100">
              <a:solidFill>
                <a:srgbClr val="783F0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783F04"/>
                </a:solidFill>
                <a:latin typeface="Roboto Mono"/>
                <a:ea typeface="Roboto Mono"/>
                <a:cs typeface="Roboto Mono"/>
                <a:sym typeface="Roboto Mono"/>
              </a:rPr>
              <a:t>IP:           10.96.28.176</a:t>
            </a:r>
            <a:endParaRPr sz="1100">
              <a:solidFill>
                <a:srgbClr val="783F0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783F04"/>
                </a:solidFill>
                <a:latin typeface="Roboto Mono"/>
                <a:ea typeface="Roboto Mono"/>
                <a:cs typeface="Roboto Mono"/>
                <a:sym typeface="Roboto Mono"/>
              </a:rPr>
              <a:t>LoadBalancer</a:t>
            </a:r>
            <a:br>
              <a:rPr lang="en" sz="1100">
                <a:solidFill>
                  <a:srgbClr val="783F04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100">
                <a:solidFill>
                  <a:srgbClr val="783F04"/>
                </a:solidFill>
                <a:latin typeface="Roboto Mono"/>
                <a:ea typeface="Roboto Mono"/>
                <a:cs typeface="Roboto Mono"/>
                <a:sym typeface="Roboto Mono"/>
              </a:rPr>
              <a:t>Ingress:      172.17.18.43</a:t>
            </a:r>
            <a:endParaRPr sz="1100">
              <a:solidFill>
                <a:srgbClr val="783F0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783F04"/>
                </a:solidFill>
                <a:latin typeface="Roboto Mono"/>
                <a:ea typeface="Roboto Mono"/>
                <a:cs typeface="Roboto Mono"/>
                <a:sym typeface="Roboto Mono"/>
              </a:rPr>
              <a:t>Port:         &lt;unset&gt;  80/TCP</a:t>
            </a:r>
            <a:endParaRPr sz="1100">
              <a:solidFill>
                <a:srgbClr val="783F0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783F04"/>
                </a:solidFill>
                <a:latin typeface="Roboto Mono"/>
                <a:ea typeface="Roboto Mono"/>
                <a:cs typeface="Roboto Mono"/>
                <a:sym typeface="Roboto Mono"/>
              </a:rPr>
              <a:t>TargetPort:   80/TCP</a:t>
            </a:r>
            <a:endParaRPr sz="1100">
              <a:solidFill>
                <a:srgbClr val="783F0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783F04"/>
                </a:solidFill>
                <a:latin typeface="Roboto Mono"/>
                <a:ea typeface="Roboto Mono"/>
                <a:cs typeface="Roboto Mono"/>
                <a:sym typeface="Roboto Mono"/>
              </a:rPr>
              <a:t>NodePort:     &lt;unset&gt;  32410/TCP</a:t>
            </a:r>
            <a:endParaRPr sz="1100">
              <a:solidFill>
                <a:srgbClr val="783F0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783F04"/>
                </a:solidFill>
                <a:latin typeface="Roboto Mono"/>
                <a:ea typeface="Roboto Mono"/>
                <a:cs typeface="Roboto Mono"/>
                <a:sym typeface="Roboto Mono"/>
              </a:rPr>
              <a:t>Endpoints:    10.255.16.3:80,</a:t>
            </a:r>
            <a:br>
              <a:rPr lang="en" sz="1100">
                <a:solidFill>
                  <a:srgbClr val="783F04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100">
                <a:solidFill>
                  <a:srgbClr val="783F04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  10.255.16.4:80</a:t>
            </a:r>
            <a:endParaRPr sz="1100">
              <a:solidFill>
                <a:srgbClr val="783F0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9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ExternalName Service</a:t>
            </a:r>
            <a:endParaRPr/>
          </a:p>
        </p:txBody>
      </p:sp>
      <p:sp>
        <p:nvSpPr>
          <p:cNvPr id="667" name="Google Shape;667;p96"/>
          <p:cNvSpPr txBox="1">
            <a:spLocks noGrp="1"/>
          </p:cNvSpPr>
          <p:nvPr>
            <p:ph type="body" idx="1"/>
          </p:nvPr>
        </p:nvSpPr>
        <p:spPr>
          <a:xfrm>
            <a:off x="4980800" y="1288125"/>
            <a:ext cx="3705900" cy="3637800"/>
          </a:xfrm>
          <a:prstGeom prst="rect">
            <a:avLst/>
          </a:prstGeom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apiVersion: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v1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kind: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Service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metadata:</a:t>
            </a:r>
            <a:endParaRPr sz="16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name: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example-prod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spec:</a:t>
            </a:r>
            <a:endParaRPr sz="16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type: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ExternalName</a:t>
            </a:r>
            <a:endParaRPr sz="16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spec:</a:t>
            </a:r>
            <a:endParaRPr sz="16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  externalName: </a:t>
            </a:r>
            <a:r>
              <a:rPr lang="en" sz="16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example.com</a:t>
            </a:r>
            <a:endParaRPr sz="16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1155CC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68" name="Google Shape;668;p96"/>
          <p:cNvSpPr txBox="1">
            <a:spLocks noGrp="1"/>
          </p:cNvSpPr>
          <p:nvPr>
            <p:ph type="body" idx="1"/>
          </p:nvPr>
        </p:nvSpPr>
        <p:spPr>
          <a:xfrm>
            <a:off x="457200" y="1288125"/>
            <a:ext cx="4237200" cy="363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" sz="2400" b="1"/>
              <a:t>ExternalName</a:t>
            </a:r>
            <a:r>
              <a:rPr lang="en" sz="2400"/>
              <a:t> is used to reference endpoints </a:t>
            </a:r>
            <a:r>
              <a:rPr lang="en" sz="2400" b="1"/>
              <a:t>OUTSIDE</a:t>
            </a:r>
            <a:r>
              <a:rPr lang="en" sz="2400"/>
              <a:t> the cluster.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1000"/>
              </a:spcAft>
              <a:buSzPts val="2400"/>
              <a:buChar char="●"/>
            </a:pPr>
            <a:r>
              <a:rPr lang="en" sz="2400"/>
              <a:t>Creates an internal </a:t>
            </a:r>
            <a:r>
              <a:rPr lang="en" sz="2400" b="1"/>
              <a:t>CNAME </a:t>
            </a:r>
            <a:r>
              <a:rPr lang="en" sz="2400"/>
              <a:t>DNS entry that aliases another.</a:t>
            </a:r>
            <a:endParaRPr sz="2400"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8" name="Google Shape;1338;p179"/>
          <p:cNvSpPr txBox="1">
            <a:spLocks noGrp="1"/>
          </p:cNvSpPr>
          <p:nvPr>
            <p:ph type="ctrTitle"/>
          </p:nvPr>
        </p:nvSpPr>
        <p:spPr>
          <a:xfrm>
            <a:off x="685800" y="1867781"/>
            <a:ext cx="7772400" cy="164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Where to go From Here</a:t>
            </a:r>
            <a:endParaRPr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3" name="Google Shape;1343;p180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kubernetes.io</a:t>
            </a:r>
            <a:endParaRPr/>
          </a:p>
        </p:txBody>
      </p:sp>
      <p:sp>
        <p:nvSpPr>
          <p:cNvPr id="1344" name="Google Shape;1344;p180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3630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Documentation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Examples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API Reference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/>
          </a:p>
        </p:txBody>
      </p:sp>
      <p:pic>
        <p:nvPicPr>
          <p:cNvPr id="1345" name="Google Shape;1345;p1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7900" y="1229878"/>
            <a:ext cx="4598902" cy="37753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6" name="Google Shape;1346;p1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2450" y="3612450"/>
            <a:ext cx="1093100" cy="123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" name="Google Shape;1351;p18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Slack</a:t>
            </a:r>
            <a:endParaRPr/>
          </a:p>
        </p:txBody>
      </p:sp>
      <p:sp>
        <p:nvSpPr>
          <p:cNvPr id="1352" name="Google Shape;1352;p181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u="sng"/>
              <a:t>Kubernetes</a:t>
            </a:r>
            <a:endParaRPr u="sng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slack.k8s.io</a:t>
            </a:r>
            <a:endParaRPr sz="180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70,000+ users</a:t>
            </a:r>
            <a:endParaRPr sz="240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300+ public channels</a:t>
            </a:r>
            <a:endParaRPr sz="240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1353" name="Google Shape;1353;p181"/>
          <p:cNvSpPr txBox="1">
            <a:spLocks noGrp="1"/>
          </p:cNvSpPr>
          <p:nvPr>
            <p:ph type="body" idx="2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u="sng"/>
              <a:t>CNCF</a:t>
            </a:r>
            <a:endParaRPr u="sng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  </a:t>
            </a:r>
            <a:r>
              <a:rPr lang="en" sz="1800" u="sng">
                <a:solidFill>
                  <a:schemeClr val="hlink"/>
                </a:solidFill>
                <a:hlinkClick r:id="rId4"/>
              </a:rPr>
              <a:t>slack.cncf.io</a:t>
            </a:r>
            <a:endParaRPr sz="240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8,200+ users</a:t>
            </a:r>
            <a:endParaRPr sz="240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70+ public channels</a:t>
            </a:r>
            <a:endParaRPr sz="2400"/>
          </a:p>
        </p:txBody>
      </p:sp>
      <p:pic>
        <p:nvPicPr>
          <p:cNvPr id="1354" name="Google Shape;1354;p18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44749" y="2417599"/>
            <a:ext cx="819401" cy="819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5" name="Google Shape;1355;p18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79825" y="2417600"/>
            <a:ext cx="819401" cy="819401"/>
          </a:xfrm>
          <a:prstGeom prst="rect">
            <a:avLst/>
          </a:prstGeom>
          <a:noFill/>
          <a:ln>
            <a:noFill/>
          </a:ln>
        </p:spPr>
      </p:pic>
      <p:sp>
        <p:nvSpPr>
          <p:cNvPr id="1356" name="Google Shape;1356;p181"/>
          <p:cNvSpPr txBox="1"/>
          <p:nvPr/>
        </p:nvSpPr>
        <p:spPr>
          <a:xfrm>
            <a:off x="8289900" y="4785700"/>
            <a:ext cx="854100" cy="3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07/2019</a:t>
            </a:r>
            <a:endParaRPr sz="1200"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p18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Communities</a:t>
            </a:r>
            <a:endParaRPr/>
          </a:p>
        </p:txBody>
      </p:sp>
      <p:sp>
        <p:nvSpPr>
          <p:cNvPr id="1362" name="Google Shape;1362;p18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" sz="2400" b="1"/>
              <a:t>Official Forum</a:t>
            </a:r>
            <a:br>
              <a:rPr lang="en" sz="2400"/>
            </a:br>
            <a:r>
              <a:rPr lang="en" sz="2400" u="sng">
                <a:solidFill>
                  <a:schemeClr val="hlink"/>
                </a:solidFill>
                <a:hlinkClick r:id="rId3"/>
              </a:rPr>
              <a:t>https://discuss.kubernetes.io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 sz="2400" b="1"/>
              <a:t>Subreddit</a:t>
            </a:r>
            <a:br>
              <a:rPr lang="en" sz="2400"/>
            </a:br>
            <a:r>
              <a:rPr lang="en" sz="2400" u="sng">
                <a:solidFill>
                  <a:schemeClr val="hlink"/>
                </a:solidFill>
                <a:hlinkClick r:id="rId4"/>
              </a:rPr>
              <a:t>https://reddit.com/r/kubernetes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1000"/>
              </a:spcAft>
              <a:buSzPts val="2400"/>
              <a:buChar char="●"/>
            </a:pPr>
            <a:r>
              <a:rPr lang="en" sz="2400" b="1"/>
              <a:t>StackOverflow</a:t>
            </a:r>
            <a:br>
              <a:rPr lang="en" sz="2400"/>
            </a:br>
            <a:r>
              <a:rPr lang="en" sz="2400" u="sng">
                <a:solidFill>
                  <a:schemeClr val="hlink"/>
                </a:solidFill>
                <a:hlinkClick r:id="rId5"/>
              </a:rPr>
              <a:t>https://stackoverflow.com/questions/tagged/kubernetes</a:t>
            </a:r>
            <a:endParaRPr sz="2400"/>
          </a:p>
        </p:txBody>
      </p:sp>
      <p:pic>
        <p:nvPicPr>
          <p:cNvPr id="1363" name="Google Shape;1363;p18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57951" y="2019937"/>
            <a:ext cx="781725" cy="1103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4" name="Google Shape;1364;p18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950025" y="1902900"/>
            <a:ext cx="1337700" cy="13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9" name="Google Shape;1369;p18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Meetups</a:t>
            </a:r>
            <a:endParaRPr/>
          </a:p>
        </p:txBody>
      </p:sp>
      <p:sp>
        <p:nvSpPr>
          <p:cNvPr id="1370" name="Google Shape;1370;p18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u="sng"/>
              <a:t>Kubernetes</a:t>
            </a:r>
            <a:endParaRPr u="sng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meetup.com/topics/kubernetes/</a:t>
            </a:r>
            <a:endParaRPr sz="180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850+ groups</a:t>
            </a:r>
            <a:endParaRPr sz="240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380,000+ members</a:t>
            </a:r>
            <a:endParaRPr sz="240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1371" name="Google Shape;1371;p183"/>
          <p:cNvSpPr txBox="1">
            <a:spLocks noGrp="1"/>
          </p:cNvSpPr>
          <p:nvPr>
            <p:ph type="body" idx="2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u="sng"/>
              <a:t>CNCF</a:t>
            </a:r>
            <a:endParaRPr u="sng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u="sng">
                <a:solidFill>
                  <a:schemeClr val="hlink"/>
                </a:solidFill>
                <a:hlinkClick r:id="rId4"/>
              </a:rPr>
              <a:t>meetups.cncf.io</a:t>
            </a:r>
            <a:endParaRPr sz="240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200+ groups</a:t>
            </a:r>
            <a:endParaRPr sz="240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120,000+ members</a:t>
            </a:r>
            <a:endParaRPr sz="240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400"/>
              <a:t>45+ countries</a:t>
            </a:r>
            <a:endParaRPr sz="2400"/>
          </a:p>
        </p:txBody>
      </p:sp>
      <p:pic>
        <p:nvPicPr>
          <p:cNvPr id="1372" name="Google Shape;1372;p18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44749" y="2417599"/>
            <a:ext cx="819401" cy="819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3" name="Google Shape;1373;p18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79825" y="2417600"/>
            <a:ext cx="819401" cy="819401"/>
          </a:xfrm>
          <a:prstGeom prst="rect">
            <a:avLst/>
          </a:prstGeom>
          <a:noFill/>
          <a:ln>
            <a:noFill/>
          </a:ln>
        </p:spPr>
      </p:pic>
      <p:sp>
        <p:nvSpPr>
          <p:cNvPr id="1374" name="Google Shape;1374;p183"/>
          <p:cNvSpPr txBox="1"/>
          <p:nvPr/>
        </p:nvSpPr>
        <p:spPr>
          <a:xfrm>
            <a:off x="8289900" y="4785700"/>
            <a:ext cx="854100" cy="3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07/2019</a:t>
            </a:r>
            <a:endParaRPr sz="1200"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9" name="Google Shape;1379;p18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Conventions</a:t>
            </a:r>
            <a:endParaRPr/>
          </a:p>
        </p:txBody>
      </p:sp>
      <p:pic>
        <p:nvPicPr>
          <p:cNvPr id="1380" name="Google Shape;1380;p184"/>
          <p:cNvPicPr preferRelativeResize="0"/>
          <p:nvPr/>
        </p:nvPicPr>
        <p:blipFill rotWithShape="1">
          <a:blip r:embed="rId3">
            <a:alphaModFix/>
          </a:blip>
          <a:srcRect b="11956"/>
          <a:stretch/>
        </p:blipFill>
        <p:spPr>
          <a:xfrm>
            <a:off x="2116900" y="1313800"/>
            <a:ext cx="4910198" cy="1806950"/>
          </a:xfrm>
          <a:prstGeom prst="rect">
            <a:avLst/>
          </a:prstGeom>
          <a:noFill/>
          <a:ln>
            <a:noFill/>
          </a:ln>
        </p:spPr>
      </p:pic>
      <p:sp>
        <p:nvSpPr>
          <p:cNvPr id="1381" name="Google Shape;1381;p184"/>
          <p:cNvSpPr txBox="1"/>
          <p:nvPr/>
        </p:nvSpPr>
        <p:spPr>
          <a:xfrm>
            <a:off x="5914600" y="3120750"/>
            <a:ext cx="2738400" cy="9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/>
              <a:t>Europe: </a:t>
            </a:r>
            <a:br>
              <a:rPr lang="en" sz="1800"/>
            </a:br>
            <a:r>
              <a:rPr lang="en" sz="1800"/>
              <a:t>March 30 – April 2, 2020</a:t>
            </a:r>
            <a:br>
              <a:rPr lang="en" sz="1800"/>
            </a:br>
            <a:r>
              <a:rPr lang="en" sz="1800"/>
              <a:t>Amsterdam, Netherlands</a:t>
            </a:r>
            <a:endParaRPr sz="1800"/>
          </a:p>
        </p:txBody>
      </p:sp>
      <p:sp>
        <p:nvSpPr>
          <p:cNvPr id="1382" name="Google Shape;1382;p184"/>
          <p:cNvSpPr txBox="1"/>
          <p:nvPr/>
        </p:nvSpPr>
        <p:spPr>
          <a:xfrm>
            <a:off x="691600" y="3120750"/>
            <a:ext cx="2580000" cy="9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/>
              <a:t>China: </a:t>
            </a:r>
            <a:br>
              <a:rPr lang="en" sz="1800"/>
            </a:br>
            <a:r>
              <a:rPr lang="en" sz="1800"/>
              <a:t>TBD</a:t>
            </a:r>
            <a:endParaRPr sz="1800"/>
          </a:p>
        </p:txBody>
      </p:sp>
      <p:sp>
        <p:nvSpPr>
          <p:cNvPr id="1383" name="Google Shape;1383;p184"/>
          <p:cNvSpPr txBox="1"/>
          <p:nvPr/>
        </p:nvSpPr>
        <p:spPr>
          <a:xfrm>
            <a:off x="3271600" y="3692275"/>
            <a:ext cx="2690700" cy="9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/>
              <a:t>North America:</a:t>
            </a:r>
            <a:r>
              <a:rPr lang="en" sz="1800"/>
              <a:t> </a:t>
            </a:r>
            <a:br>
              <a:rPr lang="en" sz="1800"/>
            </a:br>
            <a:r>
              <a:rPr lang="en" sz="1800"/>
              <a:t>November 18 - 21, 2019</a:t>
            </a:r>
            <a:br>
              <a:rPr lang="en" sz="1800"/>
            </a:br>
            <a:r>
              <a:rPr lang="en" sz="1800"/>
              <a:t>San Diego, CA</a:t>
            </a:r>
            <a:endParaRPr sz="1800"/>
          </a:p>
        </p:txBody>
      </p:sp>
      <p:sp>
        <p:nvSpPr>
          <p:cNvPr id="1384" name="Google Shape;1384;p184"/>
          <p:cNvSpPr txBox="1"/>
          <p:nvPr/>
        </p:nvSpPr>
        <p:spPr>
          <a:xfrm>
            <a:off x="8289900" y="4785700"/>
            <a:ext cx="854100" cy="3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07/2019</a:t>
            </a:r>
            <a:endParaRPr sz="1200"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9" name="Google Shape;1389;p18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</a:t>
            </a:r>
            <a:endParaRPr/>
          </a:p>
        </p:txBody>
      </p:sp>
      <p:pic>
        <p:nvPicPr>
          <p:cNvPr id="1390" name="Google Shape;1390;p185"/>
          <p:cNvPicPr preferRelativeResize="0"/>
          <p:nvPr/>
        </p:nvPicPr>
        <p:blipFill rotWithShape="1">
          <a:blip r:embed="rId3">
            <a:alphaModFix/>
          </a:blip>
          <a:srcRect t="999"/>
          <a:stretch/>
        </p:blipFill>
        <p:spPr>
          <a:xfrm>
            <a:off x="4433000" y="1284350"/>
            <a:ext cx="4383026" cy="373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1" name="Google Shape;1391;p1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4299" y="1246528"/>
            <a:ext cx="3230070" cy="37753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4" name="Google Shape;1424;p190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Links</a:t>
            </a:r>
            <a:endParaRPr/>
          </a:p>
        </p:txBody>
      </p:sp>
      <p:sp>
        <p:nvSpPr>
          <p:cNvPr id="1425" name="Google Shape;1425;p190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600"/>
              </a:spcBef>
              <a:spcAft>
                <a:spcPts val="0"/>
              </a:spcAft>
              <a:buSzPts val="1200"/>
              <a:buChar char="●"/>
            </a:pPr>
            <a:r>
              <a:rPr lang="en" sz="1200" b="1"/>
              <a:t>Free Kubernetes Courses</a:t>
            </a:r>
            <a:br>
              <a:rPr lang="en" sz="1200"/>
            </a:br>
            <a:r>
              <a:rPr lang="en" sz="1200" u="sng">
                <a:solidFill>
                  <a:schemeClr val="hlink"/>
                </a:solidFill>
                <a:hlinkClick r:id="rId3"/>
              </a:rPr>
              <a:t>https://www.edx.org/</a:t>
            </a:r>
            <a:r>
              <a:rPr lang="en" sz="1200"/>
              <a:t> </a:t>
            </a:r>
            <a:endParaRPr sz="1200"/>
          </a:p>
          <a:p>
            <a:pPr marL="457200" lvl="0" indent="-304800" algn="l" rtl="0">
              <a:spcBef>
                <a:spcPts val="1000"/>
              </a:spcBef>
              <a:spcAft>
                <a:spcPts val="0"/>
              </a:spcAft>
              <a:buSzPts val="1200"/>
              <a:buChar char="●"/>
            </a:pPr>
            <a:r>
              <a:rPr lang="en" sz="1200" b="1"/>
              <a:t>Interactive Kubernetes Tutorials</a:t>
            </a:r>
            <a:br>
              <a:rPr lang="en" sz="1200"/>
            </a:br>
            <a:r>
              <a:rPr lang="en" sz="1200" u="sng">
                <a:solidFill>
                  <a:schemeClr val="hlink"/>
                </a:solidFill>
                <a:hlinkClick r:id="rId4"/>
              </a:rPr>
              <a:t>https://www.katacoda.com/courses/kubernetes</a:t>
            </a:r>
            <a:endParaRPr sz="1200"/>
          </a:p>
          <a:p>
            <a:pPr marL="457200" lvl="0" indent="-304800" algn="l" rtl="0">
              <a:spcBef>
                <a:spcPts val="1000"/>
              </a:spcBef>
              <a:spcAft>
                <a:spcPts val="0"/>
              </a:spcAft>
              <a:buSzPts val="1200"/>
              <a:buChar char="●"/>
            </a:pPr>
            <a:r>
              <a:rPr lang="en" sz="1200" b="1"/>
              <a:t>Learn Kubernetes the Hard Way</a:t>
            </a:r>
            <a:br>
              <a:rPr lang="en" sz="1200"/>
            </a:br>
            <a:r>
              <a:rPr lang="en" sz="1200" u="sng">
                <a:solidFill>
                  <a:schemeClr val="hlink"/>
                </a:solidFill>
                <a:hlinkClick r:id="rId5"/>
              </a:rPr>
              <a:t>https://github.com/kelseyhightower/kubernetes-the-hard-way</a:t>
            </a:r>
            <a:endParaRPr sz="1200"/>
          </a:p>
          <a:p>
            <a:pPr marL="457200" lvl="0" indent="-304800" algn="l" rtl="0">
              <a:spcBef>
                <a:spcPts val="1000"/>
              </a:spcBef>
              <a:spcAft>
                <a:spcPts val="0"/>
              </a:spcAft>
              <a:buSzPts val="1200"/>
              <a:buChar char="●"/>
            </a:pPr>
            <a:r>
              <a:rPr lang="en" sz="1200" b="1"/>
              <a:t>Official Kubernetes Youtube Channel</a:t>
            </a:r>
            <a:br>
              <a:rPr lang="en" sz="1200"/>
            </a:br>
            <a:r>
              <a:rPr lang="en" sz="1200" u="sng">
                <a:solidFill>
                  <a:schemeClr val="hlink"/>
                </a:solidFill>
                <a:hlinkClick r:id="rId6"/>
              </a:rPr>
              <a:t>https://www.youtube.com/c/KubernetesCommunity</a:t>
            </a:r>
            <a:endParaRPr sz="1200"/>
          </a:p>
          <a:p>
            <a:pPr marL="457200" lvl="0" indent="-304800" algn="l" rtl="0">
              <a:spcBef>
                <a:spcPts val="1000"/>
              </a:spcBef>
              <a:spcAft>
                <a:spcPts val="0"/>
              </a:spcAft>
              <a:buSzPts val="1200"/>
              <a:buChar char="●"/>
            </a:pPr>
            <a:r>
              <a:rPr lang="en" sz="1200" b="1"/>
              <a:t>Official CNCF Youtube Channel</a:t>
            </a:r>
            <a:br>
              <a:rPr lang="en" sz="1200"/>
            </a:br>
            <a:r>
              <a:rPr lang="en" sz="1200" u="sng">
                <a:solidFill>
                  <a:schemeClr val="hlink"/>
                </a:solidFill>
                <a:hlinkClick r:id="rId7"/>
              </a:rPr>
              <a:t>https://www.youtube.com/c/cloudnativefdn</a:t>
            </a:r>
            <a:endParaRPr sz="1200"/>
          </a:p>
          <a:p>
            <a:pPr marL="457200" lvl="0" indent="-304800" algn="l" rtl="0">
              <a:spcBef>
                <a:spcPts val="1000"/>
              </a:spcBef>
              <a:spcAft>
                <a:spcPts val="0"/>
              </a:spcAft>
              <a:buSzPts val="1200"/>
              <a:buChar char="●"/>
            </a:pPr>
            <a:r>
              <a:rPr lang="en" sz="1200" b="1"/>
              <a:t>Track to becoming a CKA/CKAD (Certified Kubernetes Administrator/Application Developer)</a:t>
            </a:r>
            <a:br>
              <a:rPr lang="en" sz="1200"/>
            </a:br>
            <a:r>
              <a:rPr lang="en" sz="1200" u="sng">
                <a:solidFill>
                  <a:schemeClr val="hlink"/>
                </a:solidFill>
                <a:hlinkClick r:id="rId8"/>
              </a:rPr>
              <a:t>https://www.cncf.io/certification/expert/</a:t>
            </a:r>
            <a:endParaRPr sz="1200"/>
          </a:p>
          <a:p>
            <a:pPr marL="457200" lvl="0" indent="-304800" algn="l" rtl="0">
              <a:spcBef>
                <a:spcPts val="1000"/>
              </a:spcBef>
              <a:spcAft>
                <a:spcPts val="0"/>
              </a:spcAft>
              <a:buSzPts val="1200"/>
              <a:buChar char="●"/>
            </a:pPr>
            <a:r>
              <a:rPr lang="en" sz="1200" b="1"/>
              <a:t>Awesome Kubernetes</a:t>
            </a:r>
            <a:br>
              <a:rPr lang="en" sz="1200"/>
            </a:br>
            <a:r>
              <a:rPr lang="en" sz="1200" u="sng">
                <a:solidFill>
                  <a:schemeClr val="hlink"/>
                </a:solidFill>
                <a:hlinkClick r:id="rId9"/>
              </a:rPr>
              <a:t>https://ramitsurana.gitbooks.io/awesome-kubernetes/content/</a:t>
            </a:r>
            <a:endParaRPr sz="1200"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sz="1200"/>
          </a:p>
        </p:txBody>
      </p:sp>
      <p:pic>
        <p:nvPicPr>
          <p:cNvPr id="1426" name="Google Shape;1426;p19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899925" y="1586100"/>
            <a:ext cx="2748324" cy="1374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What can Kubernetes REALLY do?</a:t>
            </a:r>
            <a:endParaRPr sz="3500"/>
          </a:p>
        </p:txBody>
      </p:sp>
      <p:sp>
        <p:nvSpPr>
          <p:cNvPr id="144" name="Google Shape;144;p2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60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Autoscale Workloads</a:t>
            </a:r>
            <a:endParaRPr/>
          </a:p>
          <a:p>
            <a:pPr marL="457200" lvl="0" indent="-419100" algn="l" rtl="0">
              <a:spcBef>
                <a:spcPts val="1000"/>
              </a:spcBef>
              <a:spcAft>
                <a:spcPts val="0"/>
              </a:spcAft>
              <a:buSzPts val="3000"/>
              <a:buChar char="●"/>
            </a:pPr>
            <a:r>
              <a:rPr lang="en">
                <a:solidFill>
                  <a:srgbClr val="3D85C6"/>
                </a:solidFill>
              </a:rPr>
              <a:t>Blue</a:t>
            </a:r>
            <a:r>
              <a:rPr lang="en"/>
              <a:t>/</a:t>
            </a:r>
            <a:r>
              <a:rPr lang="en">
                <a:solidFill>
                  <a:srgbClr val="6AA84F"/>
                </a:solidFill>
              </a:rPr>
              <a:t>Green</a:t>
            </a:r>
            <a:r>
              <a:rPr lang="en"/>
              <a:t> Deployments</a:t>
            </a:r>
            <a:endParaRPr/>
          </a:p>
          <a:p>
            <a:pPr marL="457200" lvl="0" indent="-419100" algn="l" rtl="0">
              <a:spcBef>
                <a:spcPts val="100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Fire off jobs and scheduled cronjobs</a:t>
            </a:r>
            <a:endParaRPr/>
          </a:p>
          <a:p>
            <a:pPr marL="457200" lvl="0" indent="-419100" algn="l" rtl="0">
              <a:spcBef>
                <a:spcPts val="100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Manage Stateless and Stateful Applications</a:t>
            </a:r>
            <a:endParaRPr/>
          </a:p>
          <a:p>
            <a:pPr marL="457200" lvl="0" indent="-419100" algn="l" rtl="0">
              <a:spcBef>
                <a:spcPts val="100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Provide native methods of service discovery</a:t>
            </a:r>
            <a:endParaRPr/>
          </a:p>
          <a:p>
            <a:pPr marL="457200" lvl="0" indent="-419100" algn="l" rtl="0">
              <a:spcBef>
                <a:spcPts val="1000"/>
              </a:spcBef>
              <a:spcAft>
                <a:spcPts val="1000"/>
              </a:spcAft>
              <a:buSzPts val="3000"/>
              <a:buChar char="●"/>
            </a:pPr>
            <a:r>
              <a:rPr lang="en"/>
              <a:t>Easily integrate and support 3rd party apps</a:t>
            </a:r>
            <a:endParaRPr/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1" name="Google Shape;1431;p191"/>
          <p:cNvSpPr txBox="1">
            <a:spLocks noGrp="1"/>
          </p:cNvSpPr>
          <p:nvPr>
            <p:ph type="ctrTitle"/>
          </p:nvPr>
        </p:nvSpPr>
        <p:spPr>
          <a:xfrm>
            <a:off x="685800" y="1867781"/>
            <a:ext cx="7772400" cy="164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Most Importantly...</a:t>
            </a:r>
            <a:endParaRPr/>
          </a:p>
        </p:txBody>
      </p:sp>
      <p:sp>
        <p:nvSpPr>
          <p:cNvPr id="150" name="Google Shape;150;p23"/>
          <p:cNvSpPr txBox="1">
            <a:spLocks noGrp="1"/>
          </p:cNvSpPr>
          <p:nvPr>
            <p:ph type="body" idx="1"/>
          </p:nvPr>
        </p:nvSpPr>
        <p:spPr>
          <a:xfrm>
            <a:off x="457200" y="1594500"/>
            <a:ext cx="8229600" cy="244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4800"/>
              <a:t>Use the </a:t>
            </a:r>
            <a:r>
              <a:rPr lang="en" sz="4800" b="1"/>
              <a:t>SAME </a:t>
            </a:r>
            <a:r>
              <a:rPr lang="en" sz="4800"/>
              <a:t>API </a:t>
            </a:r>
            <a:br>
              <a:rPr lang="en" sz="4800"/>
            </a:br>
            <a:r>
              <a:rPr lang="en" sz="4800"/>
              <a:t>across bare metal and </a:t>
            </a:r>
            <a:r>
              <a:rPr lang="en" sz="4800" b="1"/>
              <a:t>EVERY</a:t>
            </a:r>
            <a:r>
              <a:rPr lang="en" sz="4800"/>
              <a:t> cloud provider!!!</a:t>
            </a:r>
            <a:endParaRPr sz="4800"/>
          </a:p>
        </p:txBody>
      </p:sp>
      <p:pic>
        <p:nvPicPr>
          <p:cNvPr id="151" name="Google Shape;15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89550" y="3975550"/>
            <a:ext cx="1754450" cy="116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Biz">
  <a:themeElements>
    <a:clrScheme name="Custom 233">
      <a:dk1>
        <a:srgbClr val="000000"/>
      </a:dk1>
      <a:lt1>
        <a:srgbClr val="FFFFFF"/>
      </a:lt1>
      <a:dk2>
        <a:srgbClr val="2388DB"/>
      </a:dk2>
      <a:lt2>
        <a:srgbClr val="BBD7F8"/>
      </a:lt2>
      <a:accent1>
        <a:srgbClr val="80B606"/>
      </a:accent1>
      <a:accent2>
        <a:srgbClr val="E29F1D"/>
      </a:accent2>
      <a:accent3>
        <a:srgbClr val="1D6FB2"/>
      </a:accent3>
      <a:accent4>
        <a:srgbClr val="3FAC98"/>
      </a:accent4>
      <a:accent5>
        <a:srgbClr val="5B57BB"/>
      </a:accent5>
      <a:accent6>
        <a:srgbClr val="D1505E"/>
      </a:accent6>
      <a:hlink>
        <a:srgbClr val="185DA2"/>
      </a:hlink>
      <a:folHlink>
        <a:srgbClr val="00487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0d21ce45-ac74-4917-b707-0621347fb97b" xsi:nil="true"/>
    <lcf76f155ced4ddcb4097134ff3c332f xmlns="84f26b50-9c23-4a46-98fb-ee8fb2c6a919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91F6B10415C8C49BA03E9B44330F302" ma:contentTypeVersion="18" ma:contentTypeDescription="Create a new document." ma:contentTypeScope="" ma:versionID="39fd3ff69422599b0a0e37edcdb2c498">
  <xsd:schema xmlns:xsd="http://www.w3.org/2001/XMLSchema" xmlns:xs="http://www.w3.org/2001/XMLSchema" xmlns:p="http://schemas.microsoft.com/office/2006/metadata/properties" xmlns:ns2="84f26b50-9c23-4a46-98fb-ee8fb2c6a919" xmlns:ns3="0d21ce45-ac74-4917-b707-0621347fb97b" targetNamespace="http://schemas.microsoft.com/office/2006/metadata/properties" ma:root="true" ma:fieldsID="ab4638aea107b8700b08b40af08ec700" ns2:_="" ns3:_="">
    <xsd:import namespace="84f26b50-9c23-4a46-98fb-ee8fb2c6a919"/>
    <xsd:import namespace="0d21ce45-ac74-4917-b707-0621347fb97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4f26b50-9c23-4a46-98fb-ee8fb2c6a91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b362c7eb-5c45-4d0a-8479-4b30401fcac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25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d21ce45-ac74-4917-b707-0621347fb97b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e186bd2b-67a1-4d01-afd5-2aee65720696}" ma:internalName="TaxCatchAll" ma:showField="CatchAllData" ma:web="0d21ce45-ac74-4917-b707-0621347fb97b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8F57E9E-5489-4BB1-ABEE-F828157F059B}">
  <ds:schemaRefs>
    <ds:schemaRef ds:uri="http://schemas.microsoft.com/office/2006/metadata/properties"/>
    <ds:schemaRef ds:uri="http://schemas.microsoft.com/office/infopath/2007/PartnerControls"/>
    <ds:schemaRef ds:uri="0d21ce45-ac74-4917-b707-0621347fb97b"/>
    <ds:schemaRef ds:uri="84f26b50-9c23-4a46-98fb-ee8fb2c6a919"/>
  </ds:schemaRefs>
</ds:datastoreItem>
</file>

<file path=customXml/itemProps2.xml><?xml version="1.0" encoding="utf-8"?>
<ds:datastoreItem xmlns:ds="http://schemas.openxmlformats.org/officeDocument/2006/customXml" ds:itemID="{56FD9E5A-66C8-41F8-94D6-6F25D435E408}"/>
</file>

<file path=customXml/itemProps3.xml><?xml version="1.0" encoding="utf-8"?>
<ds:datastoreItem xmlns:ds="http://schemas.openxmlformats.org/officeDocument/2006/customXml" ds:itemID="{D371ABFA-61B1-4339-8CD7-5C48A763B29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5400</Words>
  <Application>Microsoft Office PowerPoint</Application>
  <PresentationFormat>On-screen Show (16:9)</PresentationFormat>
  <Paragraphs>799</Paragraphs>
  <Slides>80</Slides>
  <Notes>80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80</vt:i4>
      </vt:variant>
    </vt:vector>
  </HeadingPairs>
  <TitlesOfParts>
    <vt:vector size="83" baseType="lpstr">
      <vt:lpstr>Arial</vt:lpstr>
      <vt:lpstr>Roboto Mono</vt:lpstr>
      <vt:lpstr>Biz</vt:lpstr>
      <vt:lpstr>Kubernetes </vt:lpstr>
      <vt:lpstr>Project Overview</vt:lpstr>
      <vt:lpstr>What Does “Kubernetes” Mean?</vt:lpstr>
      <vt:lpstr>What is Kubernetes?</vt:lpstr>
      <vt:lpstr>What Does Kubernetes do?</vt:lpstr>
      <vt:lpstr>Decouples Infrastructure and Scaling</vt:lpstr>
      <vt:lpstr>Self Healing</vt:lpstr>
      <vt:lpstr>What can Kubernetes REALLY do?</vt:lpstr>
      <vt:lpstr>Most Importantly...</vt:lpstr>
      <vt:lpstr>Who “Manages” Kubernetes?</vt:lpstr>
      <vt:lpstr>A Couple  Key Concepts...</vt:lpstr>
      <vt:lpstr>Pods</vt:lpstr>
      <vt:lpstr>Pods</vt:lpstr>
      <vt:lpstr>Services</vt:lpstr>
      <vt:lpstr>Services</vt:lpstr>
      <vt:lpstr>Architecture Overview</vt:lpstr>
      <vt:lpstr>PowerPoint Presentation</vt:lpstr>
      <vt:lpstr>Control Plane Components</vt:lpstr>
      <vt:lpstr>Control Plane Components</vt:lpstr>
      <vt:lpstr>kube-apiserver</vt:lpstr>
      <vt:lpstr>etcd</vt:lpstr>
      <vt:lpstr>etcd</vt:lpstr>
      <vt:lpstr>kube-controller-manager</vt:lpstr>
      <vt:lpstr>kube-scheduler</vt:lpstr>
      <vt:lpstr>Node Components</vt:lpstr>
      <vt:lpstr>Node Components</vt:lpstr>
      <vt:lpstr>kubelet</vt:lpstr>
      <vt:lpstr>kube-proxy</vt:lpstr>
      <vt:lpstr>Container Runtime Engine</vt:lpstr>
      <vt:lpstr>PowerPoint Presentation</vt:lpstr>
      <vt:lpstr>Networking</vt:lpstr>
      <vt:lpstr>Kubernetes Networking</vt:lpstr>
      <vt:lpstr>Container Network Interface (CNI)</vt:lpstr>
      <vt:lpstr>Fundamental Networking Rules</vt:lpstr>
      <vt:lpstr>Fundamentals Applied </vt:lpstr>
      <vt:lpstr>Fundamentals Applied </vt:lpstr>
      <vt:lpstr>Concepts and Resources</vt:lpstr>
      <vt:lpstr>The API  and  Object Model</vt:lpstr>
      <vt:lpstr>API Overview</vt:lpstr>
      <vt:lpstr>API Groups</vt:lpstr>
      <vt:lpstr>API Versioning</vt:lpstr>
      <vt:lpstr>Object Model</vt:lpstr>
      <vt:lpstr>Object Model Requirements</vt:lpstr>
      <vt:lpstr>Object Expression - YAML</vt:lpstr>
      <vt:lpstr>Object Expression - YAML</vt:lpstr>
      <vt:lpstr>Object Expression - YAML</vt:lpstr>
      <vt:lpstr>Object Model - Workloads</vt:lpstr>
      <vt:lpstr>Workload Object Example</vt:lpstr>
      <vt:lpstr>Using the API</vt:lpstr>
      <vt:lpstr>Core Objects</vt:lpstr>
      <vt:lpstr>Core Concepts</vt:lpstr>
      <vt:lpstr>Namespaces</vt:lpstr>
      <vt:lpstr>Default Namespaces</vt:lpstr>
      <vt:lpstr>Pod</vt:lpstr>
      <vt:lpstr>Pod Examples</vt:lpstr>
      <vt:lpstr>Key Pod Container Attributes</vt:lpstr>
      <vt:lpstr>Labels</vt:lpstr>
      <vt:lpstr>Label Example</vt:lpstr>
      <vt:lpstr>Selectors</vt:lpstr>
      <vt:lpstr>Selector Example</vt:lpstr>
      <vt:lpstr>Selector Types</vt:lpstr>
      <vt:lpstr>Services</vt:lpstr>
      <vt:lpstr>Services</vt:lpstr>
      <vt:lpstr>Service Types</vt:lpstr>
      <vt:lpstr>ClusterIP Service</vt:lpstr>
      <vt:lpstr>Cluster IP Service </vt:lpstr>
      <vt:lpstr>NodePort Service</vt:lpstr>
      <vt:lpstr>NodePort Service</vt:lpstr>
      <vt:lpstr>LoadBalancer Service</vt:lpstr>
      <vt:lpstr>LoadBalancer Service</vt:lpstr>
      <vt:lpstr>ExternalName Service</vt:lpstr>
      <vt:lpstr>Where to go From Here</vt:lpstr>
      <vt:lpstr>kubernetes.io</vt:lpstr>
      <vt:lpstr>Slack</vt:lpstr>
      <vt:lpstr>Other Communities</vt:lpstr>
      <vt:lpstr>Meetups</vt:lpstr>
      <vt:lpstr>Conventions</vt:lpstr>
      <vt:lpstr>GitHub</vt:lpstr>
      <vt:lpstr>Links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Kubernetes </dc:title>
  <cp:lastModifiedBy>Shafer, Ethan H CPT</cp:lastModifiedBy>
  <cp:revision>34</cp:revision>
  <dcterms:modified xsi:type="dcterms:W3CDTF">2024-04-09T15:27:07Z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0x010100191F6B10415C8C49BA03E9B44330F302</vt:lpwstr>
  </property>
  <property fmtid="{D5CDD505-2E9C-101B-9397-08002B2CF9AE}" pid="3" name="MediaServiceImageTags">
    <vt:lpwstr/>
  </property>
</Properties>
</file>

<file path=docProps/thumbnail.jpeg>
</file>